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Raleway"/>
      <p:regular r:id="rId40"/>
      <p:bold r:id="rId41"/>
      <p:italic r:id="rId42"/>
      <p:boldItalic r:id="rId43"/>
    </p:embeddedFont>
    <p:embeddedFont>
      <p:font typeface="Lato"/>
      <p:regular r:id="rId44"/>
      <p:bold r:id="rId45"/>
      <p:italic r:id="rId46"/>
      <p:boldItalic r:id="rId47"/>
    </p:embeddedFont>
    <p:embeddedFont>
      <p:font typeface="Merriweather"/>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regular.fntdata"/><Relationship Id="rId42" Type="http://schemas.openxmlformats.org/officeDocument/2006/relationships/font" Target="fonts/Raleway-italic.fntdata"/><Relationship Id="rId41" Type="http://schemas.openxmlformats.org/officeDocument/2006/relationships/font" Target="fonts/Raleway-bold.fntdata"/><Relationship Id="rId44" Type="http://schemas.openxmlformats.org/officeDocument/2006/relationships/font" Target="fonts/Lato-regular.fntdata"/><Relationship Id="rId43" Type="http://schemas.openxmlformats.org/officeDocument/2006/relationships/font" Target="fonts/Raleway-boldItalic.fntdata"/><Relationship Id="rId46" Type="http://schemas.openxmlformats.org/officeDocument/2006/relationships/font" Target="fonts/Lato-italic.fntdata"/><Relationship Id="rId45"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erriweather-regular.fntdata"/><Relationship Id="rId47" Type="http://schemas.openxmlformats.org/officeDocument/2006/relationships/font" Target="fonts/Lato-boldItalic.fntdata"/><Relationship Id="rId49" Type="http://schemas.openxmlformats.org/officeDocument/2006/relationships/font" Target="fonts/Merriweather-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erriweather-boldItalic.fntdata"/><Relationship Id="rId50" Type="http://schemas.openxmlformats.org/officeDocument/2006/relationships/font" Target="fonts/Merriweather-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4de2974343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4de2974343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4de2974343_1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4de2974343_1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4f52f3039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4f52f3039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4f52f3039a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4f52f3039a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4f52f3039a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4f52f3039a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4f52f3039a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4f52f3039a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4de2974343_1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4de2974343_1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4de2974343_0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4de2974343_0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4de2974343_0_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4de2974343_0_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4de2974343_0_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4de2974343_0_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4de2974343_0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4de2974343_0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4de2974343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4de2974343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4de2974343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4de2974343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4de2974343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4de2974343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4de2974343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4de2974343_0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4de2974343_0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4de2974343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4de2974343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4de2974343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4de2974343_1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4de2974343_1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4f52f3039a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4f52f3039a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4f52f3039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4f52f3039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4f52f3039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4f52f3039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4f52f3039a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4f52f3039a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4de2974343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4de2974343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4f52f3039a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4f52f3039a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4f52f3039a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4f52f3039a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4f52f3039a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4f52f3039a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4f52f3039a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4f52f3039a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4f52f3039a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34f52f3039a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4de2974343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4de2974343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4de2974343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4de2974343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4de2974343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4de2974343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4de2974343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4de2974343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4de2974343_0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4de2974343_0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4de2974343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4de2974343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7.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hyperlink" Target="https://colab.research.google.com/drive/13Ed2sDz-d57z4mCqK1Lowfd1AITWDpuO#scrollTo=e9d54d9a"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2.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4.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www.sciencedirect.com/science/article/pii/S0960148117304688" TargetMode="External"/><Relationship Id="rId4" Type="http://schemas.openxmlformats.org/officeDocument/2006/relationships/hyperlink" Target="https://iopscience.iop.org/article/10.1088/1742-6596/822/1/012009/meta" TargetMode="External"/><Relationship Id="rId5" Type="http://schemas.openxmlformats.org/officeDocument/2006/relationships/hyperlink" Target="https://iopscience.iop.org/article/10.1088/1757-899X/248/1/012009/meta" TargetMode="External"/><Relationship Id="rId6" Type="http://schemas.openxmlformats.org/officeDocument/2006/relationships/hyperlink" Target="https://iopscience.iop.org/article/10.1088/1742-6596/2730/1/012055/meta" TargetMode="External"/><Relationship Id="rId7" Type="http://schemas.openxmlformats.org/officeDocument/2006/relationships/hyperlink" Target="https://www.researchgate.net/publication/245429665_Flow_Control_for_an_Airfoil_with_Leading-Edge_Rotation_An_Experimental_Study" TargetMode="External"/><Relationship Id="rId8" Type="http://schemas.openxmlformats.org/officeDocument/2006/relationships/hyperlink" Target="https://www.sciencedirect.com/science/article/pii/S0376042102000106"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3"/>
          <p:cNvSpPr txBox="1"/>
          <p:nvPr/>
        </p:nvSpPr>
        <p:spPr>
          <a:xfrm>
            <a:off x="4502400" y="1898275"/>
            <a:ext cx="4641600" cy="20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990"/>
              <a:buFont typeface="Arial"/>
              <a:buNone/>
            </a:pPr>
            <a:r>
              <a:rPr b="1" lang="en-GB" sz="3160">
                <a:solidFill>
                  <a:schemeClr val="lt1"/>
                </a:solidFill>
                <a:latin typeface="Merriweather"/>
                <a:ea typeface="Merriweather"/>
                <a:cs typeface="Merriweather"/>
                <a:sym typeface="Merriweather"/>
              </a:rPr>
              <a:t>Flow control strategies to mitigate boundary layer separation</a:t>
            </a:r>
            <a:endParaRPr b="1" sz="3160">
              <a:solidFill>
                <a:schemeClr val="lt1"/>
              </a:solidFill>
              <a:latin typeface="Merriweather"/>
              <a:ea typeface="Merriweather"/>
              <a:cs typeface="Merriweather"/>
              <a:sym typeface="Merriweather"/>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540">
                <a:latin typeface="Merriweather"/>
                <a:ea typeface="Merriweather"/>
                <a:cs typeface="Merriweather"/>
                <a:sym typeface="Merriweather"/>
              </a:rPr>
              <a:t>Suction and Blowing:</a:t>
            </a:r>
            <a:endParaRPr sz="2540">
              <a:latin typeface="Merriweather"/>
              <a:ea typeface="Merriweather"/>
              <a:cs typeface="Merriweather"/>
              <a:sym typeface="Merriweather"/>
            </a:endParaRPr>
          </a:p>
        </p:txBody>
      </p:sp>
      <p:sp>
        <p:nvSpPr>
          <p:cNvPr id="142" name="Google Shape;142;p22"/>
          <p:cNvSpPr txBox="1"/>
          <p:nvPr>
            <p:ph idx="1" type="body"/>
          </p:nvPr>
        </p:nvSpPr>
        <p:spPr>
          <a:xfrm>
            <a:off x="653250" y="1926475"/>
            <a:ext cx="7688700" cy="2261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Arial"/>
              <a:buChar char="●"/>
            </a:pPr>
            <a:r>
              <a:rPr lang="en-GB" sz="1600">
                <a:solidFill>
                  <a:srgbClr val="000000"/>
                </a:solidFill>
                <a:latin typeface="Arial"/>
                <a:ea typeface="Arial"/>
                <a:cs typeface="Arial"/>
                <a:sym typeface="Arial"/>
              </a:rPr>
              <a:t>Suction is the act of extracting fluid from the boundary layer before the fluid separates upstream.</a:t>
            </a:r>
            <a:br>
              <a:rPr lang="en-GB" sz="1600">
                <a:solidFill>
                  <a:srgbClr val="000000"/>
                </a:solidFill>
                <a:latin typeface="Arial"/>
                <a:ea typeface="Arial"/>
                <a:cs typeface="Arial"/>
                <a:sym typeface="Arial"/>
              </a:rPr>
            </a:br>
            <a:r>
              <a:rPr lang="en-GB" sz="1600">
                <a:solidFill>
                  <a:srgbClr val="000000"/>
                </a:solidFill>
                <a:latin typeface="Arial"/>
                <a:ea typeface="Arial"/>
                <a:cs typeface="Arial"/>
                <a:sym typeface="Arial"/>
              </a:rPr>
              <a:t>Blowing is defined as entering fluid into the boundary layer in order to increase its momentum.</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GB" sz="1600">
                <a:solidFill>
                  <a:srgbClr val="000000"/>
                </a:solidFill>
                <a:latin typeface="Arial"/>
                <a:ea typeface="Arial"/>
                <a:cs typeface="Arial"/>
                <a:sym typeface="Arial"/>
              </a:rPr>
              <a:t>In the case of uniform blowing, the boundary layer momentum is increased by the injection of a high-energy fluid adjacent to the surface.</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GB" sz="1600">
                <a:solidFill>
                  <a:srgbClr val="000000"/>
                </a:solidFill>
                <a:latin typeface="Arial"/>
                <a:ea typeface="Arial"/>
                <a:cs typeface="Arial"/>
                <a:sym typeface="Arial"/>
              </a:rPr>
              <a:t>This blowing and suction flow control can be accomplished by uniform or an oscillatory process.</a:t>
            </a:r>
            <a:endParaRPr sz="1600">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3"/>
          <p:cNvSpPr txBox="1"/>
          <p:nvPr>
            <p:ph type="title"/>
          </p:nvPr>
        </p:nvSpPr>
        <p:spPr>
          <a:xfrm>
            <a:off x="358825" y="1307950"/>
            <a:ext cx="8057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Merriweather"/>
                <a:ea typeface="Merriweather"/>
                <a:cs typeface="Merriweather"/>
                <a:sym typeface="Merriweather"/>
              </a:rPr>
              <a:t>Some results from different papers:</a:t>
            </a:r>
            <a:endParaRPr>
              <a:latin typeface="Merriweather"/>
              <a:ea typeface="Merriweather"/>
              <a:cs typeface="Merriweather"/>
              <a:sym typeface="Merriweather"/>
            </a:endParaRPr>
          </a:p>
        </p:txBody>
      </p:sp>
      <p:sp>
        <p:nvSpPr>
          <p:cNvPr id="148" name="Google Shape;148;p23"/>
          <p:cNvSpPr txBox="1"/>
          <p:nvPr>
            <p:ph idx="1" type="body"/>
          </p:nvPr>
        </p:nvSpPr>
        <p:spPr>
          <a:xfrm>
            <a:off x="727650" y="1843150"/>
            <a:ext cx="52272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rgbClr val="000000"/>
                </a:solidFill>
                <a:latin typeface="Merriweather"/>
                <a:ea typeface="Merriweather"/>
                <a:cs typeface="Merriweather"/>
                <a:sym typeface="Merriweather"/>
              </a:rPr>
              <a:t>A study over NACA 0015 showed that synthetic jet were strongly effective in increasing the lift coefficient which was more pronounced for larger jet amplitudes and at smaller angles of jet injection.</a:t>
            </a:r>
            <a:endParaRPr sz="1400">
              <a:solidFill>
                <a:srgbClr val="000000"/>
              </a:solidFill>
              <a:latin typeface="Merriweather"/>
              <a:ea typeface="Merriweather"/>
              <a:cs typeface="Merriweather"/>
              <a:sym typeface="Merriweather"/>
            </a:endParaRPr>
          </a:p>
          <a:p>
            <a:pPr indent="0" lvl="0" marL="0" rtl="0" algn="l">
              <a:spcBef>
                <a:spcPts val="0"/>
              </a:spcBef>
              <a:spcAft>
                <a:spcPts val="0"/>
              </a:spcAft>
              <a:buNone/>
            </a:pPr>
            <a:r>
              <a:t/>
            </a:r>
            <a:endParaRPr sz="1400">
              <a:solidFill>
                <a:srgbClr val="000000"/>
              </a:solidFill>
              <a:latin typeface="Merriweather"/>
              <a:ea typeface="Merriweather"/>
              <a:cs typeface="Merriweather"/>
              <a:sym typeface="Merriweather"/>
            </a:endParaRPr>
          </a:p>
          <a:p>
            <a:pPr indent="0" lvl="0" marL="0" rtl="0" algn="l">
              <a:spcBef>
                <a:spcPts val="0"/>
              </a:spcBef>
              <a:spcAft>
                <a:spcPts val="0"/>
              </a:spcAft>
              <a:buNone/>
            </a:pPr>
            <a:r>
              <a:rPr lang="en-GB" sz="1400">
                <a:solidFill>
                  <a:srgbClr val="000000"/>
                </a:solidFill>
                <a:latin typeface="Merriweather"/>
                <a:ea typeface="Merriweather"/>
                <a:cs typeface="Merriweather"/>
                <a:sym typeface="Merriweather"/>
              </a:rPr>
              <a:t>Zero net mass flux devices/ synthetic jets - flow control actuators that generate oscillatory fluid motion without net mass injection. These devices operate by periodically expelling and ingesting fluid through an orifice, creating vortical structures that enhance mixing, modify boundary layers, or control separation in aerodynamic systems</a:t>
            </a:r>
            <a:endParaRPr sz="1400">
              <a:latin typeface="Merriweather"/>
              <a:ea typeface="Merriweather"/>
              <a:cs typeface="Merriweather"/>
              <a:sym typeface="Merriweather"/>
            </a:endParaRPr>
          </a:p>
        </p:txBody>
      </p:sp>
      <p:pic>
        <p:nvPicPr>
          <p:cNvPr id="149" name="Google Shape;149;p23"/>
          <p:cNvPicPr preferRelativeResize="0"/>
          <p:nvPr/>
        </p:nvPicPr>
        <p:blipFill>
          <a:blip r:embed="rId3">
            <a:alphaModFix/>
          </a:blip>
          <a:stretch>
            <a:fillRect/>
          </a:stretch>
        </p:blipFill>
        <p:spPr>
          <a:xfrm>
            <a:off x="5800502" y="1307950"/>
            <a:ext cx="3194623" cy="3044975"/>
          </a:xfrm>
          <a:prstGeom prst="rect">
            <a:avLst/>
          </a:prstGeom>
          <a:noFill/>
          <a:ln>
            <a:noFill/>
          </a:ln>
        </p:spPr>
      </p:pic>
      <p:sp>
        <p:nvSpPr>
          <p:cNvPr id="150" name="Google Shape;150;p23"/>
          <p:cNvSpPr txBox="1"/>
          <p:nvPr/>
        </p:nvSpPr>
        <p:spPr>
          <a:xfrm>
            <a:off x="6418125" y="4781225"/>
            <a:ext cx="2577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accent1"/>
                </a:solidFill>
                <a:latin typeface="Lato"/>
                <a:ea typeface="Lato"/>
                <a:cs typeface="Lato"/>
                <a:sym typeface="Lato"/>
              </a:rPr>
              <a:t>Oscillatory blowing and suction</a:t>
            </a:r>
            <a:endParaRPr sz="1300">
              <a:solidFill>
                <a:schemeClr val="accen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24"/>
          <p:cNvPicPr preferRelativeResize="0"/>
          <p:nvPr/>
        </p:nvPicPr>
        <p:blipFill>
          <a:blip r:embed="rId3">
            <a:alphaModFix/>
          </a:blip>
          <a:stretch>
            <a:fillRect/>
          </a:stretch>
        </p:blipFill>
        <p:spPr>
          <a:xfrm>
            <a:off x="2039650" y="220100"/>
            <a:ext cx="5886449" cy="470329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5"/>
          <p:cNvSpPr txBox="1"/>
          <p:nvPr/>
        </p:nvSpPr>
        <p:spPr>
          <a:xfrm>
            <a:off x="811425" y="170725"/>
            <a:ext cx="6639900" cy="360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600"/>
              <a:t>Physics behind it -  The controlling aspect of a synthetic jets stems from the fact that it adds momentum flux and vorticity flux to the external flow, without any mass flux addition.</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rPr lang="en-GB" sz="1600"/>
              <a:t>Synthetic jets can also be used as an active flow control method over wind and water turbine.</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rPr lang="en-GB" sz="1600"/>
              <a:t>Net torque and power output of the turbine was improved by employing synthetic jets over airfoils, which increased the global efficiency of the turbine.</a:t>
            </a:r>
            <a:endParaRPr sz="16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t/>
            </a:r>
            <a:endParaRPr sz="1100"/>
          </a:p>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pic>
        <p:nvPicPr>
          <p:cNvPr id="161" name="Google Shape;161;p25"/>
          <p:cNvPicPr preferRelativeResize="0"/>
          <p:nvPr/>
        </p:nvPicPr>
        <p:blipFill>
          <a:blip r:embed="rId3">
            <a:alphaModFix/>
          </a:blip>
          <a:stretch>
            <a:fillRect/>
          </a:stretch>
        </p:blipFill>
        <p:spPr>
          <a:xfrm>
            <a:off x="1111788" y="3184988"/>
            <a:ext cx="5030675" cy="1796675"/>
          </a:xfrm>
          <a:prstGeom prst="rect">
            <a:avLst/>
          </a:prstGeom>
          <a:noFill/>
          <a:ln>
            <a:noFill/>
          </a:ln>
        </p:spPr>
      </p:pic>
      <p:sp>
        <p:nvSpPr>
          <p:cNvPr id="162" name="Google Shape;162;p25"/>
          <p:cNvSpPr txBox="1"/>
          <p:nvPr/>
        </p:nvSpPr>
        <p:spPr>
          <a:xfrm>
            <a:off x="6376150" y="2764650"/>
            <a:ext cx="2682600" cy="241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600">
                <a:solidFill>
                  <a:srgbClr val="1F1F1F"/>
                </a:solidFill>
                <a:latin typeface="Georgia"/>
                <a:ea typeface="Georgia"/>
                <a:cs typeface="Georgia"/>
                <a:sym typeface="Georgia"/>
              </a:rPr>
              <a:t>For the implementation of the synthetic jet, a simple boundary condition model was used. This model consists on imposing a uniform but time dependent velocity on the synthetic jet outlet. </a:t>
            </a:r>
            <a:endParaRPr sz="1700">
              <a:solidFill>
                <a:schemeClr val="accen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6"/>
          <p:cNvSpPr txBox="1"/>
          <p:nvPr/>
        </p:nvSpPr>
        <p:spPr>
          <a:xfrm>
            <a:off x="445625" y="281550"/>
            <a:ext cx="7756800" cy="428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600">
                <a:solidFill>
                  <a:srgbClr val="1F1F1F"/>
                </a:solidFill>
                <a:latin typeface="Georgia"/>
                <a:ea typeface="Georgia"/>
                <a:cs typeface="Georgia"/>
                <a:sym typeface="Georgia"/>
              </a:rPr>
              <a:t>When considering overall performance improvements, increases in turbine power of up to 38% were measured.</a:t>
            </a:r>
            <a:endParaRPr sz="1600">
              <a:solidFill>
                <a:srgbClr val="1F1F1F"/>
              </a:solidFill>
              <a:latin typeface="Georgia"/>
              <a:ea typeface="Georgia"/>
              <a:cs typeface="Georgia"/>
              <a:sym typeface="Georgia"/>
            </a:endParaRPr>
          </a:p>
          <a:p>
            <a:pPr indent="0" lvl="0" marL="0" rtl="0" algn="l">
              <a:spcBef>
                <a:spcPts val="0"/>
              </a:spcBef>
              <a:spcAft>
                <a:spcPts val="0"/>
              </a:spcAft>
              <a:buNone/>
            </a:pPr>
            <a:r>
              <a:t/>
            </a:r>
            <a:endParaRPr sz="1600">
              <a:solidFill>
                <a:schemeClr val="accent1"/>
              </a:solidFill>
              <a:latin typeface="Lato"/>
              <a:ea typeface="Lato"/>
              <a:cs typeface="Lato"/>
              <a:sym typeface="Lato"/>
            </a:endParaRPr>
          </a:p>
          <a:p>
            <a:pPr indent="0" lvl="0" marL="0" rtl="0" algn="l">
              <a:lnSpc>
                <a:spcPct val="115000"/>
              </a:lnSpc>
              <a:spcBef>
                <a:spcPts val="0"/>
              </a:spcBef>
              <a:spcAft>
                <a:spcPts val="0"/>
              </a:spcAft>
              <a:buNone/>
            </a:pPr>
            <a:r>
              <a:rPr lang="en-GB" sz="1600"/>
              <a:t>A numerical study was also done on synthetic jet where results showed that for attached flow, they caused early separation which declined the lift coefficient and for separated flow, enhanced the lift coefficient.</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rPr lang="en-GB" sz="1600"/>
              <a:t>The primary advantage of suction is that it maintains the boundary layer attached to the surface, and consequently, drag decreases. The blowing, on the other hand, is much more sensitive, and in most cases, it reduces the aerodynamic performance.</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rPr lang="en-GB" sz="1600"/>
              <a:t>The blowing at the leading edge increases the lift by producing additional vortices but causes pressure to significantly improve such that the boundary layer detaches from the surface, and therefore, drag increases. </a:t>
            </a:r>
            <a:endParaRPr sz="1600"/>
          </a:p>
          <a:p>
            <a:pPr indent="0" lvl="0" marL="0" rtl="0" algn="l">
              <a:lnSpc>
                <a:spcPct val="115000"/>
              </a:lnSpc>
              <a:spcBef>
                <a:spcPts val="0"/>
              </a:spcBef>
              <a:spcAft>
                <a:spcPts val="0"/>
              </a:spcAft>
              <a:buNone/>
            </a:pPr>
            <a:r>
              <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Plasma </a:t>
            </a:r>
            <a:r>
              <a:rPr lang="en-GB"/>
              <a:t>Actuators</a:t>
            </a:r>
            <a:endParaRPr/>
          </a:p>
        </p:txBody>
      </p:sp>
      <p:sp>
        <p:nvSpPr>
          <p:cNvPr id="173" name="Google Shape;173;p27"/>
          <p:cNvSpPr txBox="1"/>
          <p:nvPr>
            <p:ph idx="1" type="body"/>
          </p:nvPr>
        </p:nvSpPr>
        <p:spPr>
          <a:xfrm>
            <a:off x="580050" y="1853850"/>
            <a:ext cx="7987500" cy="2994600"/>
          </a:xfrm>
          <a:prstGeom prst="rect">
            <a:avLst/>
          </a:prstGeom>
        </p:spPr>
        <p:txBody>
          <a:bodyPr anchorCtr="0" anchor="t" bIns="91425" lIns="91425" spcFirstLastPara="1" rIns="91425" wrap="square" tIns="91425">
            <a:normAutofit fontScale="32500"/>
          </a:bodyPr>
          <a:lstStyle/>
          <a:p>
            <a:pPr indent="0" lvl="0" marL="0" rtl="0" algn="l">
              <a:spcBef>
                <a:spcPts val="0"/>
              </a:spcBef>
              <a:spcAft>
                <a:spcPts val="0"/>
              </a:spcAft>
              <a:buNone/>
            </a:pPr>
            <a:r>
              <a:rPr lang="en-GB" sz="5028">
                <a:solidFill>
                  <a:srgbClr val="000000"/>
                </a:solidFill>
                <a:latin typeface="Times New Roman"/>
                <a:ea typeface="Times New Roman"/>
                <a:cs typeface="Times New Roman"/>
                <a:sym typeface="Times New Roman"/>
              </a:rPr>
              <a:t>Boundary layer transition is the process by which laminar flow develops into turbulent flow. This is the fundamental concept of plasma excitation for controlling boundary layer transition.Plasma actuation is the controlled perturbation of a gas stream caused by the pressure, temperature, and physical properties of a plasma moving under the action of an electromagnetic field or by a gas discharge. The excitation of plasma</a:t>
            </a:r>
            <a:endParaRPr sz="5028">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GB" sz="5028">
                <a:solidFill>
                  <a:srgbClr val="000000"/>
                </a:solidFill>
                <a:latin typeface="Times New Roman"/>
                <a:ea typeface="Times New Roman"/>
                <a:cs typeface="Times New Roman"/>
                <a:sym typeface="Times New Roman"/>
              </a:rPr>
              <a:t>accelerates the boundary layer, resulting in a fuller mean flow velocity pattern and suppressing the growth of instability frequency caused by perturbations. </a:t>
            </a:r>
            <a:endParaRPr sz="5028">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22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22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rgbClr val="000000"/>
              </a:solidFill>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8"/>
          <p:cNvSpPr txBox="1"/>
          <p:nvPr>
            <p:ph idx="1" type="body"/>
          </p:nvPr>
        </p:nvSpPr>
        <p:spPr>
          <a:xfrm>
            <a:off x="724950" y="101314"/>
            <a:ext cx="7697400" cy="4731600"/>
          </a:xfrm>
          <a:prstGeom prst="rect">
            <a:avLst/>
          </a:prstGeom>
        </p:spPr>
        <p:txBody>
          <a:bodyPr anchorCtr="0" anchor="ctr" bIns="91425" lIns="91425" spcFirstLastPara="1" rIns="91425" wrap="square" tIns="91425">
            <a:normAutofit/>
          </a:bodyPr>
          <a:lstStyle/>
          <a:p>
            <a:pPr indent="0" lvl="0" marL="0" rtl="0" algn="l">
              <a:lnSpc>
                <a:spcPct val="115000"/>
              </a:lnSpc>
              <a:spcBef>
                <a:spcPts val="0"/>
              </a:spcBef>
              <a:spcAft>
                <a:spcPts val="0"/>
              </a:spcAft>
              <a:buNone/>
            </a:pPr>
            <a:r>
              <a:rPr lang="en-GB" sz="1600">
                <a:solidFill>
                  <a:srgbClr val="000000"/>
                </a:solidFill>
                <a:latin typeface="Times New Roman"/>
                <a:ea typeface="Times New Roman"/>
                <a:cs typeface="Times New Roman"/>
                <a:sym typeface="Times New Roman"/>
              </a:rPr>
              <a:t>The experimental model is a super-zero-boundary airfoil with a chord length of 600 mm, a spread length of 500 mm, and an arc length of the upper airfoil of 615 mm. Plexiglass side panels are installed on both sides of the model to avoid the three-dimensional effect of the airfoil. The surface friction resistance is measured by surface oil droplet interferometry. Therefore, the surface finish is improved by covering the model with a glossy Mylar film.</a:t>
            </a:r>
            <a:endParaRPr sz="16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GB" sz="1600">
                <a:solidFill>
                  <a:srgbClr val="000000"/>
                </a:solidFill>
                <a:latin typeface="Times New Roman"/>
                <a:ea typeface="Times New Roman"/>
                <a:cs typeface="Times New Roman"/>
                <a:sym typeface="Times New Roman"/>
              </a:rPr>
              <a:t>The plasma actuator is positioned on the wing surface by using copper foil tape with a width of 8 mm and a thickness of 0.05 mm as the positive and negative electrodes.</a:t>
            </a:r>
            <a:endParaRPr sz="16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6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29" title="Screenshot 2025-04-22 at 4.23.49 PM.png"/>
          <p:cNvPicPr preferRelativeResize="0"/>
          <p:nvPr/>
        </p:nvPicPr>
        <p:blipFill>
          <a:blip r:embed="rId3">
            <a:alphaModFix/>
          </a:blip>
          <a:stretch>
            <a:fillRect/>
          </a:stretch>
        </p:blipFill>
        <p:spPr>
          <a:xfrm>
            <a:off x="656100" y="445850"/>
            <a:ext cx="7305350" cy="42558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How to generate plasma</a:t>
            </a:r>
            <a:endParaRPr/>
          </a:p>
        </p:txBody>
      </p:sp>
      <p:sp>
        <p:nvSpPr>
          <p:cNvPr id="189" name="Google Shape;189;p3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sz="1600">
                <a:solidFill>
                  <a:srgbClr val="000000"/>
                </a:solidFill>
                <a:latin typeface="Times New Roman"/>
                <a:ea typeface="Times New Roman"/>
                <a:cs typeface="Times New Roman"/>
                <a:sym typeface="Times New Roman"/>
              </a:rPr>
              <a:t>Various methods of generating plasma in experiments and industries are categorized as glow discharge, corona discharge, dielectric blocking discharge, atmospheric pressure glow discharge, RF corona discharge, microwave discharge.</a:t>
            </a:r>
            <a:endParaRPr sz="16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GB" sz="1600">
                <a:solidFill>
                  <a:srgbClr val="000000"/>
                </a:solidFill>
                <a:latin typeface="Times New Roman"/>
                <a:ea typeface="Times New Roman"/>
                <a:cs typeface="Times New Roman"/>
                <a:sym typeface="Times New Roman"/>
              </a:rPr>
              <a:t>The principle of plasma-delayed boundary layer transition under sub-transonic conditions involves the use of plasma and neutral particles to generate volume force in the aerodynamic boundary layer. This force is used to control and reduce boundary layer turbulence, preventing turbulence vortex systems.</a:t>
            </a:r>
            <a:endParaRPr sz="16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rgbClr val="000000"/>
              </a:solidFill>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1"/>
          <p:cNvSpPr txBox="1"/>
          <p:nvPr>
            <p:ph type="title"/>
          </p:nvPr>
        </p:nvSpPr>
        <p:spPr>
          <a:xfrm>
            <a:off x="729450" y="1242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Analysis of Experimental results</a:t>
            </a:r>
            <a:endParaRPr/>
          </a:p>
        </p:txBody>
      </p:sp>
      <p:sp>
        <p:nvSpPr>
          <p:cNvPr id="195" name="Google Shape;195;p3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sz="1600">
                <a:solidFill>
                  <a:srgbClr val="000000"/>
                </a:solidFill>
                <a:latin typeface="Times New Roman"/>
                <a:ea typeface="Times New Roman"/>
                <a:cs typeface="Times New Roman"/>
                <a:sym typeface="Times New Roman"/>
              </a:rPr>
              <a:t>To determine the optimal actuator position, the natural transition position of the airfoil must be measured experimentally. The airfoil angle was fixed at 6°while varying wind speeds of 10 m/s, 15 m/s, and 20m/s were used to obtain the distribution of the natural transition position.</a:t>
            </a:r>
            <a:endParaRPr sz="16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GB" sz="1600">
                <a:solidFill>
                  <a:srgbClr val="000000"/>
                </a:solidFill>
                <a:latin typeface="Times New Roman"/>
                <a:ea typeface="Times New Roman"/>
                <a:cs typeface="Times New Roman"/>
                <a:sym typeface="Times New Roman"/>
              </a:rPr>
              <a:t>This experiment employed the oil droplet interferometric method to measure the distribution of surface friction coefficients of airfoils at various actuator discharge positions.</a:t>
            </a:r>
            <a:endParaRPr sz="16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rgbClr val="000000"/>
              </a:solidFill>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Merriweather"/>
                <a:ea typeface="Merriweather"/>
                <a:cs typeface="Merriweather"/>
                <a:sym typeface="Merriweather"/>
              </a:rPr>
              <a:t>Team Members:</a:t>
            </a:r>
            <a:endParaRPr>
              <a:latin typeface="Merriweather"/>
              <a:ea typeface="Merriweather"/>
              <a:cs typeface="Merriweather"/>
              <a:sym typeface="Merriweather"/>
            </a:endParaRPr>
          </a:p>
        </p:txBody>
      </p:sp>
      <p:sp>
        <p:nvSpPr>
          <p:cNvPr id="92" name="Google Shape;92;p14"/>
          <p:cNvSpPr txBox="1"/>
          <p:nvPr>
            <p:ph idx="1" type="subTitle"/>
          </p:nvPr>
        </p:nvSpPr>
        <p:spPr>
          <a:xfrm>
            <a:off x="1320975" y="2079850"/>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000"/>
              <a:t>Group: 05</a:t>
            </a:r>
            <a:br>
              <a:rPr b="1" lang="en-GB" sz="2000"/>
            </a:br>
            <a:endParaRPr b="1" sz="2000"/>
          </a:p>
        </p:txBody>
      </p:sp>
      <p:sp>
        <p:nvSpPr>
          <p:cNvPr id="93" name="Google Shape;93;p14"/>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Font typeface="Merriweather"/>
              <a:buChar char="●"/>
            </a:pPr>
            <a:r>
              <a:rPr lang="en-GB" sz="2000">
                <a:latin typeface="Merriweather"/>
                <a:ea typeface="Merriweather"/>
                <a:cs typeface="Merriweather"/>
                <a:sym typeface="Merriweather"/>
              </a:rPr>
              <a:t>Surendra Prasad </a:t>
            </a:r>
            <a:endParaRPr sz="2000">
              <a:latin typeface="Merriweather"/>
              <a:ea typeface="Merriweather"/>
              <a:cs typeface="Merriweather"/>
              <a:sym typeface="Merriweather"/>
            </a:endParaRPr>
          </a:p>
          <a:p>
            <a:pPr indent="-355600" lvl="0" marL="457200" rtl="0" algn="l">
              <a:spcBef>
                <a:spcPts val="0"/>
              </a:spcBef>
              <a:spcAft>
                <a:spcPts val="0"/>
              </a:spcAft>
              <a:buSzPts val="2000"/>
              <a:buFont typeface="Merriweather"/>
              <a:buChar char="●"/>
            </a:pPr>
            <a:r>
              <a:rPr lang="en-GB" sz="2000">
                <a:latin typeface="Merriweather"/>
                <a:ea typeface="Merriweather"/>
                <a:cs typeface="Merriweather"/>
                <a:sym typeface="Merriweather"/>
              </a:rPr>
              <a:t>Aryan Gautam</a:t>
            </a:r>
            <a:endParaRPr sz="2000">
              <a:latin typeface="Merriweather"/>
              <a:ea typeface="Merriweather"/>
              <a:cs typeface="Merriweather"/>
              <a:sym typeface="Merriweather"/>
            </a:endParaRPr>
          </a:p>
          <a:p>
            <a:pPr indent="-355600" lvl="0" marL="457200" rtl="0" algn="l">
              <a:spcBef>
                <a:spcPts val="0"/>
              </a:spcBef>
              <a:spcAft>
                <a:spcPts val="0"/>
              </a:spcAft>
              <a:buSzPts val="2000"/>
              <a:buFont typeface="Merriweather"/>
              <a:buChar char="●"/>
            </a:pPr>
            <a:r>
              <a:rPr lang="en-GB" sz="2000">
                <a:latin typeface="Merriweather"/>
                <a:ea typeface="Merriweather"/>
                <a:cs typeface="Merriweather"/>
                <a:sym typeface="Merriweather"/>
              </a:rPr>
              <a:t>Aatif Hasan</a:t>
            </a:r>
            <a:endParaRPr sz="2000">
              <a:latin typeface="Merriweather"/>
              <a:ea typeface="Merriweather"/>
              <a:cs typeface="Merriweather"/>
              <a:sym typeface="Merriweather"/>
            </a:endParaRPr>
          </a:p>
          <a:p>
            <a:pPr indent="-355600" lvl="0" marL="457200" rtl="0" algn="l">
              <a:spcBef>
                <a:spcPts val="0"/>
              </a:spcBef>
              <a:spcAft>
                <a:spcPts val="0"/>
              </a:spcAft>
              <a:buSzPts val="2000"/>
              <a:buFont typeface="Merriweather"/>
              <a:buChar char="●"/>
            </a:pPr>
            <a:r>
              <a:rPr lang="en-GB" sz="2000">
                <a:latin typeface="Merriweather"/>
                <a:ea typeface="Merriweather"/>
                <a:cs typeface="Merriweather"/>
                <a:sym typeface="Merriweather"/>
              </a:rPr>
              <a:t>Gorre Kartik</a:t>
            </a:r>
            <a:endParaRPr sz="2000">
              <a:latin typeface="Merriweather"/>
              <a:ea typeface="Merriweather"/>
              <a:cs typeface="Merriweather"/>
              <a:sym typeface="Merriweather"/>
            </a:endParaRPr>
          </a:p>
          <a:p>
            <a:pPr indent="-355600" lvl="0" marL="457200" rtl="0" algn="l">
              <a:spcBef>
                <a:spcPts val="0"/>
              </a:spcBef>
              <a:spcAft>
                <a:spcPts val="0"/>
              </a:spcAft>
              <a:buSzPts val="2000"/>
              <a:buFont typeface="Merriweather"/>
              <a:buChar char="●"/>
            </a:pPr>
            <a:r>
              <a:rPr lang="en-GB" sz="2000">
                <a:latin typeface="Merriweather"/>
                <a:ea typeface="Merriweather"/>
                <a:cs typeface="Merriweather"/>
                <a:sym typeface="Merriweather"/>
              </a:rPr>
              <a:t>B Anirudh</a:t>
            </a:r>
            <a:endParaRPr sz="2000">
              <a:latin typeface="Merriweather"/>
              <a:ea typeface="Merriweather"/>
              <a:cs typeface="Merriweather"/>
              <a:sym typeface="Merriweather"/>
            </a:endParaRPr>
          </a:p>
          <a:p>
            <a:pPr indent="-355600" lvl="0" marL="457200" rtl="0" algn="l">
              <a:spcBef>
                <a:spcPts val="0"/>
              </a:spcBef>
              <a:spcAft>
                <a:spcPts val="0"/>
              </a:spcAft>
              <a:buSzPts val="2000"/>
              <a:buFont typeface="Merriweather"/>
              <a:buChar char="●"/>
            </a:pPr>
            <a:r>
              <a:rPr lang="en-GB" sz="2000">
                <a:latin typeface="Merriweather"/>
                <a:ea typeface="Merriweather"/>
                <a:cs typeface="Merriweather"/>
                <a:sym typeface="Merriweather"/>
              </a:rPr>
              <a:t>Ajay Singh</a:t>
            </a:r>
            <a:endParaRPr sz="2000">
              <a:latin typeface="Merriweather"/>
              <a:ea typeface="Merriweather"/>
              <a:cs typeface="Merriweather"/>
              <a:sym typeface="Merriweathe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2"/>
          <p:cNvSpPr txBox="1"/>
          <p:nvPr>
            <p:ph idx="1" type="body"/>
          </p:nvPr>
        </p:nvSpPr>
        <p:spPr>
          <a:xfrm>
            <a:off x="360900" y="0"/>
            <a:ext cx="8422200" cy="2482500"/>
          </a:xfrm>
          <a:prstGeom prst="rect">
            <a:avLst/>
          </a:prstGeom>
        </p:spPr>
        <p:txBody>
          <a:bodyPr anchorCtr="0" anchor="ctr" bIns="91425" lIns="91425" spcFirstLastPara="1" rIns="91425" wrap="square" tIns="91425">
            <a:normAutofit/>
          </a:bodyPr>
          <a:lstStyle/>
          <a:p>
            <a:pPr indent="0" lvl="0" marL="0" rtl="0" algn="l">
              <a:lnSpc>
                <a:spcPct val="115000"/>
              </a:lnSpc>
              <a:spcBef>
                <a:spcPts val="0"/>
              </a:spcBef>
              <a:spcAft>
                <a:spcPts val="0"/>
              </a:spcAft>
              <a:buNone/>
            </a:pPr>
            <a:r>
              <a:rPr lang="en-GB" sz="1600">
                <a:solidFill>
                  <a:srgbClr val="000000"/>
                </a:solidFill>
                <a:latin typeface="Times New Roman"/>
                <a:ea typeface="Times New Roman"/>
                <a:cs typeface="Times New Roman"/>
                <a:sym typeface="Times New Roman"/>
              </a:rPr>
              <a:t>State 1, which represents the discharge positions x/c=0.2 and 0.27, and State 2,</a:t>
            </a:r>
            <a:endParaRPr sz="16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GB" sz="1600">
                <a:solidFill>
                  <a:srgbClr val="000000"/>
                </a:solidFill>
                <a:latin typeface="Times New Roman"/>
                <a:ea typeface="Times New Roman"/>
                <a:cs typeface="Times New Roman"/>
                <a:sym typeface="Times New Roman"/>
              </a:rPr>
              <a:t>which represents the discharge positions x/c=0.28 and 0.35. The figure shows that the efficacy of the plasma actuator in controlling the boundary layer through the jet is weakened when the discharge position is shifted forward. This suggests that there is a certain range of efficacy for the actuator and that the control effect will be weakened when it is far from the transition point.</a:t>
            </a:r>
            <a:endParaRPr sz="16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pic>
        <p:nvPicPr>
          <p:cNvPr id="201" name="Google Shape;201;p32" title="Screenshot 2025-04-22 at 5.08.39 PM.png"/>
          <p:cNvPicPr preferRelativeResize="0"/>
          <p:nvPr/>
        </p:nvPicPr>
        <p:blipFill>
          <a:blip r:embed="rId3">
            <a:alphaModFix/>
          </a:blip>
          <a:stretch>
            <a:fillRect/>
          </a:stretch>
        </p:blipFill>
        <p:spPr>
          <a:xfrm>
            <a:off x="2745537" y="2328550"/>
            <a:ext cx="3356725" cy="24116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Conclusions</a:t>
            </a:r>
            <a:endParaRPr/>
          </a:p>
        </p:txBody>
      </p:sp>
      <p:sp>
        <p:nvSpPr>
          <p:cNvPr id="207" name="Google Shape;207;p3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Clr>
                <a:srgbClr val="000000"/>
              </a:buClr>
              <a:buSzPts val="1600"/>
              <a:buFont typeface="Times New Roman"/>
              <a:buChar char="●"/>
            </a:pPr>
            <a:r>
              <a:rPr lang="en-GB" sz="1600">
                <a:solidFill>
                  <a:srgbClr val="000000"/>
                </a:solidFill>
                <a:latin typeface="Times New Roman"/>
                <a:ea typeface="Times New Roman"/>
                <a:cs typeface="Times New Roman"/>
                <a:sym typeface="Times New Roman"/>
              </a:rPr>
              <a:t>The multi-stage plasma actuator was successfully utilized to control the transition of the low-speed airfoil and delay the boundary layer transition.</a:t>
            </a:r>
            <a:endParaRPr sz="1600">
              <a:solidFill>
                <a:srgbClr val="000000"/>
              </a:solidFill>
              <a:latin typeface="Times New Roman"/>
              <a:ea typeface="Times New Roman"/>
              <a:cs typeface="Times New Roman"/>
              <a:sym typeface="Times New Roman"/>
            </a:endParaRPr>
          </a:p>
          <a:p>
            <a:pPr indent="-330200" lvl="0" marL="457200" rtl="0" algn="l">
              <a:spcBef>
                <a:spcPts val="0"/>
              </a:spcBef>
              <a:spcAft>
                <a:spcPts val="0"/>
              </a:spcAft>
              <a:buClr>
                <a:srgbClr val="000000"/>
              </a:buClr>
              <a:buSzPts val="1600"/>
              <a:buFont typeface="Times New Roman"/>
              <a:buChar char="●"/>
            </a:pPr>
            <a:r>
              <a:rPr lang="en-GB" sz="1600">
                <a:solidFill>
                  <a:srgbClr val="000000"/>
                </a:solidFill>
                <a:latin typeface="Times New Roman"/>
                <a:ea typeface="Times New Roman"/>
                <a:cs typeface="Times New Roman"/>
                <a:sym typeface="Times New Roman"/>
              </a:rPr>
              <a:t>The position of the actuator has a significant impact on its control effect on the boundary layer. It is recommended that the actuator should be located at the upstream boundary layer transition zone to improve the energy efficiency of plasma control.</a:t>
            </a:r>
            <a:endParaRPr sz="1600">
              <a:solidFill>
                <a:srgbClr val="000000"/>
              </a:solidFill>
              <a:latin typeface="Times New Roman"/>
              <a:ea typeface="Times New Roman"/>
              <a:cs typeface="Times New Roman"/>
              <a:sym typeface="Times New Roman"/>
            </a:endParaRPr>
          </a:p>
          <a:p>
            <a:pPr indent="-330200" lvl="0" marL="457200" rtl="0" algn="l">
              <a:spcBef>
                <a:spcPts val="0"/>
              </a:spcBef>
              <a:spcAft>
                <a:spcPts val="0"/>
              </a:spcAft>
              <a:buClr>
                <a:srgbClr val="000000"/>
              </a:buClr>
              <a:buSzPts val="1600"/>
              <a:buFont typeface="Times New Roman"/>
              <a:buChar char="●"/>
            </a:pPr>
            <a:r>
              <a:rPr lang="en-GB" sz="1600">
                <a:solidFill>
                  <a:srgbClr val="000000"/>
                </a:solidFill>
                <a:latin typeface="Times New Roman"/>
                <a:ea typeface="Times New Roman"/>
                <a:cs typeface="Times New Roman"/>
                <a:sym typeface="Times New Roman"/>
              </a:rPr>
              <a:t>The continuous discharge plasma actuator can enhance the boundary layer stability and delay the transition by inducing the jet to inject momentum into the boundary layer.</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4"/>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Leading Edge Rotating Cylinder</a:t>
            </a:r>
            <a:endParaRPr/>
          </a:p>
        </p:txBody>
      </p:sp>
      <p:sp>
        <p:nvSpPr>
          <p:cNvPr id="213" name="Google Shape;213;p34"/>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p>
            <a:pPr indent="0" lvl="0" marL="0" rtl="0" algn="l">
              <a:lnSpc>
                <a:spcPct val="105000"/>
              </a:lnSpc>
              <a:spcBef>
                <a:spcPts val="600"/>
              </a:spcBef>
              <a:spcAft>
                <a:spcPts val="600"/>
              </a:spcAft>
              <a:buNone/>
            </a:pPr>
            <a:r>
              <a:rPr lang="en-GB">
                <a:solidFill>
                  <a:srgbClr val="000000"/>
                </a:solidFill>
                <a:latin typeface="Merriweather"/>
                <a:ea typeface="Merriweather"/>
                <a:cs typeface="Merriweather"/>
                <a:sym typeface="Merriweather"/>
              </a:rPr>
              <a:t>A rotating cylinder at the leading edge of an airfoil induces additional circulation which can significantly increase lift and delay stall.The experiment is done in a low speed tunnel on a NACA 0024 airfoil with a 25mm diameter rotating cylinder at the leading edge</a:t>
            </a:r>
            <a:endParaRPr>
              <a:solidFill>
                <a:srgbClr val="000000"/>
              </a:solidFill>
              <a:latin typeface="Merriweather"/>
              <a:ea typeface="Merriweather"/>
              <a:cs typeface="Merriweather"/>
              <a:sym typeface="Merriweather"/>
            </a:endParaRPr>
          </a:p>
        </p:txBody>
      </p:sp>
      <p:pic>
        <p:nvPicPr>
          <p:cNvPr id="214" name="Google Shape;214;p34"/>
          <p:cNvPicPr preferRelativeResize="0"/>
          <p:nvPr/>
        </p:nvPicPr>
        <p:blipFill>
          <a:blip r:embed="rId3">
            <a:alphaModFix/>
          </a:blip>
          <a:stretch>
            <a:fillRect/>
          </a:stretch>
        </p:blipFill>
        <p:spPr>
          <a:xfrm>
            <a:off x="4572000" y="2579600"/>
            <a:ext cx="3948226" cy="1597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5"/>
          <p:cNvSpPr txBox="1"/>
          <p:nvPr>
            <p:ph idx="1" type="body"/>
          </p:nvPr>
        </p:nvSpPr>
        <p:spPr>
          <a:xfrm>
            <a:off x="724950" y="590300"/>
            <a:ext cx="3846900" cy="4242900"/>
          </a:xfrm>
          <a:prstGeom prst="rect">
            <a:avLst/>
          </a:prstGeom>
        </p:spPr>
        <p:txBody>
          <a:bodyPr anchorCtr="0" anchor="ctr" bIns="91425" lIns="91425" spcFirstLastPara="1" rIns="91425" wrap="square" tIns="91425">
            <a:noAutofit/>
          </a:bodyPr>
          <a:lstStyle/>
          <a:p>
            <a:pPr indent="-304800" lvl="0" marL="457200" rtl="0" algn="l">
              <a:lnSpc>
                <a:spcPct val="115000"/>
              </a:lnSpc>
              <a:spcBef>
                <a:spcPts val="600"/>
              </a:spcBef>
              <a:spcAft>
                <a:spcPts val="0"/>
              </a:spcAft>
              <a:buSzPts val="1200"/>
              <a:buFont typeface="Merriweather"/>
              <a:buChar char="●"/>
            </a:pPr>
            <a:r>
              <a:rPr lang="en-GB" sz="1200">
                <a:solidFill>
                  <a:srgbClr val="000000"/>
                </a:solidFill>
                <a:latin typeface="Merriweather"/>
                <a:ea typeface="Merriweather"/>
                <a:cs typeface="Merriweather"/>
                <a:sym typeface="Merriweather"/>
              </a:rPr>
              <a:t>The cylinder rotation causes circulation due to which Magnus effect is induced around the airfoil as compared to circulation around the airfoil without the rotating cylinder.</a:t>
            </a:r>
            <a:endParaRPr sz="1200">
              <a:solidFill>
                <a:srgbClr val="000000"/>
              </a:solidFill>
              <a:latin typeface="Merriweather"/>
              <a:ea typeface="Merriweather"/>
              <a:cs typeface="Merriweather"/>
              <a:sym typeface="Merriweather"/>
            </a:endParaRPr>
          </a:p>
          <a:p>
            <a:pPr indent="-304800" lvl="0" marL="457200" rtl="0" algn="l">
              <a:lnSpc>
                <a:spcPct val="115000"/>
              </a:lnSpc>
              <a:spcBef>
                <a:spcPts val="0"/>
              </a:spcBef>
              <a:spcAft>
                <a:spcPts val="0"/>
              </a:spcAft>
              <a:buClr>
                <a:srgbClr val="000000"/>
              </a:buClr>
              <a:buSzPts val="1200"/>
              <a:buFont typeface="Merriweather"/>
              <a:buChar char="●"/>
            </a:pPr>
            <a:r>
              <a:rPr lang="en-GB" sz="1200">
                <a:solidFill>
                  <a:srgbClr val="000000"/>
                </a:solidFill>
                <a:latin typeface="Merriweather"/>
                <a:ea typeface="Merriweather"/>
                <a:cs typeface="Merriweather"/>
                <a:sym typeface="Merriweather"/>
              </a:rPr>
              <a:t>Normal force acting perpendicular to the airfoil increases as the circulation induced by the rotating cylinder increases.</a:t>
            </a:r>
            <a:endParaRPr sz="1200">
              <a:solidFill>
                <a:srgbClr val="000000"/>
              </a:solidFill>
              <a:latin typeface="Merriweather"/>
              <a:ea typeface="Merriweather"/>
              <a:cs typeface="Merriweather"/>
              <a:sym typeface="Merriweather"/>
            </a:endParaRPr>
          </a:p>
          <a:p>
            <a:pPr indent="-304800" lvl="0" marL="457200" rtl="0" algn="l">
              <a:lnSpc>
                <a:spcPct val="115000"/>
              </a:lnSpc>
              <a:spcBef>
                <a:spcPts val="0"/>
              </a:spcBef>
              <a:spcAft>
                <a:spcPts val="0"/>
              </a:spcAft>
              <a:buClr>
                <a:srgbClr val="000000"/>
              </a:buClr>
              <a:buSzPts val="1200"/>
              <a:buFont typeface="Merriweather"/>
              <a:buChar char="●"/>
            </a:pPr>
            <a:r>
              <a:rPr lang="en-GB" sz="1200">
                <a:solidFill>
                  <a:srgbClr val="000000"/>
                </a:solidFill>
                <a:latin typeface="Merriweather"/>
                <a:ea typeface="Merriweather"/>
                <a:cs typeface="Merriweather"/>
                <a:sym typeface="Merriweather"/>
              </a:rPr>
              <a:t>The increase in the normal force results in an increase in the lift and would not affect the drag as long as the angle of attack is small.</a:t>
            </a:r>
            <a:endParaRPr sz="1200">
              <a:solidFill>
                <a:srgbClr val="000000"/>
              </a:solidFill>
              <a:latin typeface="Merriweather"/>
              <a:ea typeface="Merriweather"/>
              <a:cs typeface="Merriweather"/>
              <a:sym typeface="Merriweather"/>
            </a:endParaRPr>
          </a:p>
          <a:p>
            <a:pPr indent="-304800" lvl="0" marL="457200" rtl="0" algn="l">
              <a:lnSpc>
                <a:spcPct val="115000"/>
              </a:lnSpc>
              <a:spcBef>
                <a:spcPts val="0"/>
              </a:spcBef>
              <a:spcAft>
                <a:spcPts val="0"/>
              </a:spcAft>
              <a:buClr>
                <a:srgbClr val="000000"/>
              </a:buClr>
              <a:buSzPts val="1200"/>
              <a:buFont typeface="Merriweather"/>
              <a:buChar char="●"/>
            </a:pPr>
            <a:r>
              <a:rPr lang="en-GB" sz="1200">
                <a:solidFill>
                  <a:srgbClr val="000000"/>
                </a:solidFill>
                <a:latin typeface="Merriweather"/>
                <a:ea typeface="Merriweather"/>
                <a:cs typeface="Merriweather"/>
                <a:sym typeface="Merriweather"/>
              </a:rPr>
              <a:t>The pressures on the upper surface of the airfoil decrease while the pressures on the lower surface increase generating higher lift.</a:t>
            </a:r>
            <a:endParaRPr sz="1200">
              <a:solidFill>
                <a:srgbClr val="000000"/>
              </a:solidFill>
              <a:latin typeface="Merriweather"/>
              <a:ea typeface="Merriweather"/>
              <a:cs typeface="Merriweather"/>
              <a:sym typeface="Merriweather"/>
            </a:endParaRPr>
          </a:p>
        </p:txBody>
      </p:sp>
      <p:pic>
        <p:nvPicPr>
          <p:cNvPr id="220" name="Google Shape;220;p35"/>
          <p:cNvPicPr preferRelativeResize="0"/>
          <p:nvPr/>
        </p:nvPicPr>
        <p:blipFill>
          <a:blip r:embed="rId3">
            <a:alphaModFix/>
          </a:blip>
          <a:stretch>
            <a:fillRect/>
          </a:stretch>
        </p:blipFill>
        <p:spPr>
          <a:xfrm rot="5400000">
            <a:off x="5144950" y="1209550"/>
            <a:ext cx="3796500" cy="3067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6"/>
          <p:cNvSpPr txBox="1"/>
          <p:nvPr>
            <p:ph type="title"/>
          </p:nvPr>
        </p:nvSpPr>
        <p:spPr>
          <a:xfrm>
            <a:off x="730000" y="1318650"/>
            <a:ext cx="3300900" cy="6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Key Results:</a:t>
            </a:r>
            <a:endParaRPr/>
          </a:p>
        </p:txBody>
      </p:sp>
      <p:sp>
        <p:nvSpPr>
          <p:cNvPr id="226" name="Google Shape;226;p36"/>
          <p:cNvSpPr txBox="1"/>
          <p:nvPr>
            <p:ph idx="1" type="body"/>
          </p:nvPr>
        </p:nvSpPr>
        <p:spPr>
          <a:xfrm>
            <a:off x="721225" y="1921350"/>
            <a:ext cx="3638700" cy="2924100"/>
          </a:xfrm>
          <a:prstGeom prst="rect">
            <a:avLst/>
          </a:prstGeom>
        </p:spPr>
        <p:txBody>
          <a:bodyPr anchorCtr="0" anchor="t" bIns="91425" lIns="91425" spcFirstLastPara="1" rIns="91425" wrap="square" tIns="91425">
            <a:noAutofit/>
          </a:bodyPr>
          <a:lstStyle/>
          <a:p>
            <a:pPr indent="-305435" lvl="0" marL="457200" rtl="0" algn="l">
              <a:lnSpc>
                <a:spcPct val="115000"/>
              </a:lnSpc>
              <a:spcBef>
                <a:spcPts val="600"/>
              </a:spcBef>
              <a:spcAft>
                <a:spcPts val="0"/>
              </a:spcAft>
              <a:buClr>
                <a:srgbClr val="000000"/>
              </a:buClr>
              <a:buSzPts val="1210"/>
              <a:buFont typeface="Roboto"/>
              <a:buChar char="●"/>
            </a:pPr>
            <a:r>
              <a:rPr lang="en-GB" sz="1210">
                <a:solidFill>
                  <a:srgbClr val="000000"/>
                </a:solidFill>
                <a:latin typeface="Merriweather"/>
                <a:ea typeface="Merriweather"/>
                <a:cs typeface="Merriweather"/>
                <a:sym typeface="Merriweather"/>
              </a:rPr>
              <a:t>Maximum lift coefficient (CL) rises from 0.85 (Uc/U = 0) to 1.63 (Uc/U = 4), an increase of </a:t>
            </a:r>
            <a:r>
              <a:rPr b="1" lang="en-GB" sz="1210">
                <a:solidFill>
                  <a:srgbClr val="000000"/>
                </a:solidFill>
                <a:latin typeface="Merriweather"/>
                <a:ea typeface="Merriweather"/>
                <a:cs typeface="Merriweather"/>
                <a:sym typeface="Merriweather"/>
              </a:rPr>
              <a:t>~92%</a:t>
            </a:r>
            <a:endParaRPr b="1" sz="1210">
              <a:solidFill>
                <a:srgbClr val="000000"/>
              </a:solidFill>
              <a:latin typeface="Merriweather"/>
              <a:ea typeface="Merriweather"/>
              <a:cs typeface="Merriweather"/>
              <a:sym typeface="Merriweather"/>
            </a:endParaRPr>
          </a:p>
          <a:p>
            <a:pPr indent="-311308" lvl="0" marL="457200" rtl="0" algn="l">
              <a:lnSpc>
                <a:spcPct val="115000"/>
              </a:lnSpc>
              <a:spcBef>
                <a:spcPts val="0"/>
              </a:spcBef>
              <a:spcAft>
                <a:spcPts val="0"/>
              </a:spcAft>
              <a:buSzPts val="1303"/>
              <a:buChar char="●"/>
            </a:pPr>
            <a:r>
              <a:rPr lang="en-GB" sz="1210">
                <a:solidFill>
                  <a:srgbClr val="000000"/>
                </a:solidFill>
                <a:latin typeface="Merriweather"/>
                <a:ea typeface="Merriweather"/>
                <a:cs typeface="Merriweather"/>
                <a:sym typeface="Merriweather"/>
              </a:rPr>
              <a:t>Stall angle of attack increases from ~10-15 (Uc/U = 0) to 30-35 (Uc/U = 4), a </a:t>
            </a:r>
            <a:r>
              <a:rPr b="1" lang="en-GB" sz="1210">
                <a:solidFill>
                  <a:srgbClr val="000000"/>
                </a:solidFill>
                <a:latin typeface="Merriweather"/>
                <a:ea typeface="Merriweather"/>
                <a:cs typeface="Merriweather"/>
                <a:sym typeface="Merriweather"/>
              </a:rPr>
              <a:t>160%</a:t>
            </a:r>
            <a:r>
              <a:rPr lang="en-GB" sz="1210">
                <a:solidFill>
                  <a:srgbClr val="000000"/>
                </a:solidFill>
                <a:latin typeface="Merriweather"/>
                <a:ea typeface="Merriweather"/>
                <a:cs typeface="Merriweather"/>
                <a:sym typeface="Merriweather"/>
              </a:rPr>
              <a:t> improvement.</a:t>
            </a:r>
            <a:endParaRPr sz="1210">
              <a:solidFill>
                <a:srgbClr val="000000"/>
              </a:solidFill>
              <a:latin typeface="Merriweather"/>
              <a:ea typeface="Merriweather"/>
              <a:cs typeface="Merriweather"/>
              <a:sym typeface="Merriweather"/>
            </a:endParaRPr>
          </a:p>
          <a:p>
            <a:pPr indent="-305435" lvl="0" marL="457200" rtl="0" algn="l">
              <a:lnSpc>
                <a:spcPct val="115000"/>
              </a:lnSpc>
              <a:spcBef>
                <a:spcPts val="0"/>
              </a:spcBef>
              <a:spcAft>
                <a:spcPts val="0"/>
              </a:spcAft>
              <a:buClr>
                <a:srgbClr val="000000"/>
              </a:buClr>
              <a:buSzPts val="1210"/>
              <a:buFont typeface="Merriweather"/>
              <a:buChar char="●"/>
            </a:pPr>
            <a:r>
              <a:rPr lang="en-GB" sz="1210">
                <a:solidFill>
                  <a:srgbClr val="000000"/>
                </a:solidFill>
                <a:latin typeface="Merriweather"/>
                <a:ea typeface="Merriweather"/>
                <a:cs typeface="Merriweather"/>
                <a:sym typeface="Merriweather"/>
              </a:rPr>
              <a:t>In absence of rotation the boundary layer has a thickness of 3 mm at x/c = 0.4 and grows to about 25 mm at trailing edge. whereas for  Uc/U = 4, the boundary-layer thickness grows from 1.5 mm to 7.0 mm along the chord.</a:t>
            </a:r>
            <a:endParaRPr sz="1210">
              <a:solidFill>
                <a:srgbClr val="000000"/>
              </a:solidFill>
              <a:latin typeface="Merriweather"/>
              <a:ea typeface="Merriweather"/>
              <a:cs typeface="Merriweather"/>
              <a:sym typeface="Merriweather"/>
            </a:endParaRPr>
          </a:p>
        </p:txBody>
      </p:sp>
      <p:pic>
        <p:nvPicPr>
          <p:cNvPr id="227" name="Google Shape;227;p36" title="0.png"/>
          <p:cNvPicPr preferRelativeResize="0"/>
          <p:nvPr/>
        </p:nvPicPr>
        <p:blipFill>
          <a:blip r:embed="rId3">
            <a:alphaModFix/>
          </a:blip>
          <a:stretch>
            <a:fillRect/>
          </a:stretch>
        </p:blipFill>
        <p:spPr>
          <a:xfrm>
            <a:off x="5417912" y="819150"/>
            <a:ext cx="2752724" cy="1752600"/>
          </a:xfrm>
          <a:prstGeom prst="rect">
            <a:avLst/>
          </a:prstGeom>
          <a:noFill/>
          <a:ln>
            <a:noFill/>
          </a:ln>
        </p:spPr>
      </p:pic>
      <p:sp>
        <p:nvSpPr>
          <p:cNvPr id="228" name="Google Shape;228;p36"/>
          <p:cNvSpPr txBox="1"/>
          <p:nvPr/>
        </p:nvSpPr>
        <p:spPr>
          <a:xfrm>
            <a:off x="6273475" y="2479200"/>
            <a:ext cx="1041600" cy="1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300">
                <a:solidFill>
                  <a:schemeClr val="accent1"/>
                </a:solidFill>
                <a:latin typeface="Lato"/>
                <a:ea typeface="Lato"/>
                <a:cs typeface="Lato"/>
                <a:sym typeface="Lato"/>
              </a:rPr>
              <a:t>Uc/U = 0</a:t>
            </a:r>
            <a:endParaRPr b="1" sz="1300">
              <a:solidFill>
                <a:schemeClr val="accent1"/>
              </a:solidFill>
              <a:latin typeface="Lato"/>
              <a:ea typeface="Lato"/>
              <a:cs typeface="Lato"/>
              <a:sym typeface="Lato"/>
            </a:endParaRPr>
          </a:p>
        </p:txBody>
      </p:sp>
      <p:pic>
        <p:nvPicPr>
          <p:cNvPr id="229" name="Google Shape;229;p36" title="3.png"/>
          <p:cNvPicPr preferRelativeResize="0"/>
          <p:nvPr/>
        </p:nvPicPr>
        <p:blipFill>
          <a:blip r:embed="rId4">
            <a:alphaModFix/>
          </a:blip>
          <a:stretch>
            <a:fillRect/>
          </a:stretch>
        </p:blipFill>
        <p:spPr>
          <a:xfrm>
            <a:off x="5401775" y="2901450"/>
            <a:ext cx="2785000" cy="1802450"/>
          </a:xfrm>
          <a:prstGeom prst="rect">
            <a:avLst/>
          </a:prstGeom>
          <a:noFill/>
          <a:ln>
            <a:noFill/>
          </a:ln>
        </p:spPr>
      </p:pic>
      <p:sp>
        <p:nvSpPr>
          <p:cNvPr id="230" name="Google Shape;230;p36"/>
          <p:cNvSpPr txBox="1"/>
          <p:nvPr/>
        </p:nvSpPr>
        <p:spPr>
          <a:xfrm>
            <a:off x="6366025" y="4588250"/>
            <a:ext cx="856500" cy="1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300">
                <a:solidFill>
                  <a:schemeClr val="accent1"/>
                </a:solidFill>
                <a:latin typeface="Lato"/>
                <a:ea typeface="Lato"/>
                <a:cs typeface="Lato"/>
                <a:sym typeface="Lato"/>
              </a:rPr>
              <a:t>Uc/U = 3</a:t>
            </a:r>
            <a:endParaRPr b="1" sz="1300">
              <a:solidFill>
                <a:schemeClr val="accent1"/>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37" title="0.png"/>
          <p:cNvPicPr preferRelativeResize="0"/>
          <p:nvPr/>
        </p:nvPicPr>
        <p:blipFill>
          <a:blip r:embed="rId3">
            <a:alphaModFix/>
          </a:blip>
          <a:stretch>
            <a:fillRect/>
          </a:stretch>
        </p:blipFill>
        <p:spPr>
          <a:xfrm>
            <a:off x="981075" y="841775"/>
            <a:ext cx="2752724" cy="1752600"/>
          </a:xfrm>
          <a:prstGeom prst="rect">
            <a:avLst/>
          </a:prstGeom>
          <a:noFill/>
          <a:ln>
            <a:noFill/>
          </a:ln>
        </p:spPr>
      </p:pic>
      <p:pic>
        <p:nvPicPr>
          <p:cNvPr id="236" name="Google Shape;236;p37" title="1.png"/>
          <p:cNvPicPr preferRelativeResize="0"/>
          <p:nvPr/>
        </p:nvPicPr>
        <p:blipFill>
          <a:blip r:embed="rId4">
            <a:alphaModFix/>
          </a:blip>
          <a:stretch>
            <a:fillRect/>
          </a:stretch>
        </p:blipFill>
        <p:spPr>
          <a:xfrm>
            <a:off x="4949750" y="819150"/>
            <a:ext cx="2752725" cy="1797850"/>
          </a:xfrm>
          <a:prstGeom prst="rect">
            <a:avLst/>
          </a:prstGeom>
          <a:noFill/>
          <a:ln>
            <a:noFill/>
          </a:ln>
        </p:spPr>
      </p:pic>
      <p:pic>
        <p:nvPicPr>
          <p:cNvPr id="237" name="Google Shape;237;p37" title="2.png"/>
          <p:cNvPicPr preferRelativeResize="0"/>
          <p:nvPr/>
        </p:nvPicPr>
        <p:blipFill>
          <a:blip r:embed="rId5">
            <a:alphaModFix/>
          </a:blip>
          <a:stretch>
            <a:fillRect/>
          </a:stretch>
        </p:blipFill>
        <p:spPr>
          <a:xfrm>
            <a:off x="981075" y="2889875"/>
            <a:ext cx="2752725" cy="1752600"/>
          </a:xfrm>
          <a:prstGeom prst="rect">
            <a:avLst/>
          </a:prstGeom>
          <a:noFill/>
          <a:ln>
            <a:noFill/>
          </a:ln>
        </p:spPr>
      </p:pic>
      <p:pic>
        <p:nvPicPr>
          <p:cNvPr id="238" name="Google Shape;238;p37" title="3.png"/>
          <p:cNvPicPr preferRelativeResize="0"/>
          <p:nvPr/>
        </p:nvPicPr>
        <p:blipFill>
          <a:blip r:embed="rId6">
            <a:alphaModFix/>
          </a:blip>
          <a:stretch>
            <a:fillRect/>
          </a:stretch>
        </p:blipFill>
        <p:spPr>
          <a:xfrm>
            <a:off x="4917475" y="2889875"/>
            <a:ext cx="2785000" cy="1802450"/>
          </a:xfrm>
          <a:prstGeom prst="rect">
            <a:avLst/>
          </a:prstGeom>
          <a:noFill/>
          <a:ln>
            <a:noFill/>
          </a:ln>
        </p:spPr>
      </p:pic>
      <p:sp>
        <p:nvSpPr>
          <p:cNvPr id="239" name="Google Shape;239;p37"/>
          <p:cNvSpPr txBox="1"/>
          <p:nvPr/>
        </p:nvSpPr>
        <p:spPr>
          <a:xfrm>
            <a:off x="1564523" y="2617000"/>
            <a:ext cx="1585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solidFill>
                  <a:schemeClr val="accent1"/>
                </a:solidFill>
                <a:latin typeface="Lato"/>
                <a:ea typeface="Lato"/>
                <a:cs typeface="Lato"/>
                <a:sym typeface="Lato"/>
              </a:rPr>
              <a:t>Uc/U = 0 (no </a:t>
            </a:r>
            <a:r>
              <a:rPr b="1" lang="en-GB" sz="1100">
                <a:solidFill>
                  <a:schemeClr val="accent1"/>
                </a:solidFill>
                <a:latin typeface="Lato"/>
                <a:ea typeface="Lato"/>
                <a:cs typeface="Lato"/>
                <a:sym typeface="Lato"/>
              </a:rPr>
              <a:t>rotation</a:t>
            </a:r>
            <a:r>
              <a:rPr b="1" lang="en-GB" sz="1100">
                <a:solidFill>
                  <a:schemeClr val="accent1"/>
                </a:solidFill>
                <a:latin typeface="Lato"/>
                <a:ea typeface="Lato"/>
                <a:cs typeface="Lato"/>
                <a:sym typeface="Lato"/>
              </a:rPr>
              <a:t>)</a:t>
            </a:r>
            <a:endParaRPr b="1" sz="1100">
              <a:solidFill>
                <a:schemeClr val="accent1"/>
              </a:solidFill>
              <a:latin typeface="Lato"/>
              <a:ea typeface="Lato"/>
              <a:cs typeface="Lato"/>
              <a:sym typeface="Lato"/>
            </a:endParaRPr>
          </a:p>
        </p:txBody>
      </p:sp>
      <p:sp>
        <p:nvSpPr>
          <p:cNvPr id="240" name="Google Shape;240;p37"/>
          <p:cNvSpPr txBox="1"/>
          <p:nvPr/>
        </p:nvSpPr>
        <p:spPr>
          <a:xfrm>
            <a:off x="5902188" y="2617000"/>
            <a:ext cx="783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solidFill>
                  <a:schemeClr val="accent1"/>
                </a:solidFill>
                <a:latin typeface="Lato"/>
                <a:ea typeface="Lato"/>
                <a:cs typeface="Lato"/>
                <a:sym typeface="Lato"/>
              </a:rPr>
              <a:t>Uc/U = 1 </a:t>
            </a:r>
            <a:endParaRPr b="1" sz="1100">
              <a:solidFill>
                <a:schemeClr val="accent1"/>
              </a:solidFill>
              <a:latin typeface="Lato"/>
              <a:ea typeface="Lato"/>
              <a:cs typeface="Lato"/>
              <a:sym typeface="Lato"/>
            </a:endParaRPr>
          </a:p>
        </p:txBody>
      </p:sp>
      <p:sp>
        <p:nvSpPr>
          <p:cNvPr id="241" name="Google Shape;241;p37"/>
          <p:cNvSpPr txBox="1"/>
          <p:nvPr/>
        </p:nvSpPr>
        <p:spPr>
          <a:xfrm>
            <a:off x="1965775" y="4642475"/>
            <a:ext cx="783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solidFill>
                  <a:schemeClr val="accent1"/>
                </a:solidFill>
                <a:latin typeface="Lato"/>
                <a:ea typeface="Lato"/>
                <a:cs typeface="Lato"/>
                <a:sym typeface="Lato"/>
              </a:rPr>
              <a:t>Uc/U = 2 </a:t>
            </a:r>
            <a:endParaRPr b="1" sz="1100">
              <a:solidFill>
                <a:schemeClr val="accent1"/>
              </a:solidFill>
              <a:latin typeface="Lato"/>
              <a:ea typeface="Lato"/>
              <a:cs typeface="Lato"/>
              <a:sym typeface="Lato"/>
            </a:endParaRPr>
          </a:p>
        </p:txBody>
      </p:sp>
      <p:sp>
        <p:nvSpPr>
          <p:cNvPr id="242" name="Google Shape;242;p37"/>
          <p:cNvSpPr txBox="1"/>
          <p:nvPr/>
        </p:nvSpPr>
        <p:spPr>
          <a:xfrm>
            <a:off x="5902188" y="4692325"/>
            <a:ext cx="783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solidFill>
                  <a:schemeClr val="accent1"/>
                </a:solidFill>
                <a:latin typeface="Lato"/>
                <a:ea typeface="Lato"/>
                <a:cs typeface="Lato"/>
                <a:sym typeface="Lato"/>
              </a:rPr>
              <a:t>Uc/U = 3 </a:t>
            </a:r>
            <a:endParaRPr b="1" sz="1100">
              <a:solidFill>
                <a:schemeClr val="accent1"/>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Coding</a:t>
            </a:r>
            <a:endParaRPr/>
          </a:p>
        </p:txBody>
      </p:sp>
      <p:sp>
        <p:nvSpPr>
          <p:cNvPr id="248" name="Google Shape;248;p38"/>
          <p:cNvSpPr txBox="1"/>
          <p:nvPr>
            <p:ph idx="1" type="body"/>
          </p:nvPr>
        </p:nvSpPr>
        <p:spPr>
          <a:xfrm>
            <a:off x="729450" y="2078875"/>
            <a:ext cx="4170600" cy="2261100"/>
          </a:xfrm>
          <a:prstGeom prst="rect">
            <a:avLst/>
          </a:prstGeom>
        </p:spPr>
        <p:txBody>
          <a:bodyPr anchorCtr="0" anchor="t" bIns="91425" lIns="91425" spcFirstLastPara="1" rIns="91425" wrap="square" tIns="91425">
            <a:noAutofit/>
          </a:bodyPr>
          <a:lstStyle/>
          <a:p>
            <a:pPr indent="-292735" lvl="0" marL="457200" rtl="0" algn="l">
              <a:spcBef>
                <a:spcPts val="0"/>
              </a:spcBef>
              <a:spcAft>
                <a:spcPts val="0"/>
              </a:spcAft>
              <a:buSzPts val="1010"/>
              <a:buFont typeface="Merriweather"/>
              <a:buChar char="●"/>
            </a:pPr>
            <a:r>
              <a:rPr lang="en-GB" sz="1010">
                <a:latin typeface="Merriweather"/>
                <a:ea typeface="Merriweather"/>
                <a:cs typeface="Merriweather"/>
                <a:sym typeface="Merriweather"/>
              </a:rPr>
              <a:t>We tried to visualise the flow over airfoil with rotating cylinder using PINNs .</a:t>
            </a:r>
            <a:endParaRPr sz="1010">
              <a:latin typeface="Merriweather"/>
              <a:ea typeface="Merriweather"/>
              <a:cs typeface="Merriweather"/>
              <a:sym typeface="Merriweather"/>
            </a:endParaRPr>
          </a:p>
          <a:p>
            <a:pPr indent="-292735" lvl="0" marL="457200" rtl="0" algn="l">
              <a:spcBef>
                <a:spcPts val="0"/>
              </a:spcBef>
              <a:spcAft>
                <a:spcPts val="0"/>
              </a:spcAft>
              <a:buSzPts val="1010"/>
              <a:buFont typeface="Merriweather"/>
              <a:buChar char="●"/>
            </a:pPr>
            <a:r>
              <a:rPr lang="en-GB" sz="1010">
                <a:latin typeface="Merriweather"/>
                <a:ea typeface="Merriweather"/>
                <a:cs typeface="Merriweather"/>
                <a:sym typeface="Merriweather"/>
              </a:rPr>
              <a:t>With deepxde , PINN architecture we tried to model the flow</a:t>
            </a:r>
            <a:endParaRPr sz="1010">
              <a:latin typeface="Merriweather"/>
              <a:ea typeface="Merriweather"/>
              <a:cs typeface="Merriweather"/>
              <a:sym typeface="Merriweather"/>
            </a:endParaRPr>
          </a:p>
          <a:p>
            <a:pPr indent="-292735" lvl="0" marL="457200" rtl="0" algn="l">
              <a:spcBef>
                <a:spcPts val="0"/>
              </a:spcBef>
              <a:spcAft>
                <a:spcPts val="0"/>
              </a:spcAft>
              <a:buSzPts val="1010"/>
              <a:buFont typeface="Merriweather"/>
              <a:buChar char="●"/>
            </a:pPr>
            <a:r>
              <a:rPr lang="en-GB" sz="1010">
                <a:latin typeface="Merriweather"/>
                <a:ea typeface="Merriweather"/>
                <a:cs typeface="Merriweather"/>
                <a:sym typeface="Merriweather"/>
              </a:rPr>
              <a:t>Governing equations used - continuity , Navier stokes x &amp; y momentum </a:t>
            </a:r>
            <a:r>
              <a:rPr lang="en-GB" sz="1010">
                <a:latin typeface="Merriweather"/>
                <a:ea typeface="Merriweather"/>
                <a:cs typeface="Merriweather"/>
                <a:sym typeface="Merriweather"/>
              </a:rPr>
              <a:t>equations</a:t>
            </a:r>
            <a:r>
              <a:rPr lang="en-GB" sz="1010">
                <a:latin typeface="Merriweather"/>
                <a:ea typeface="Merriweather"/>
                <a:cs typeface="Merriweather"/>
                <a:sym typeface="Merriweather"/>
              </a:rPr>
              <a:t> </a:t>
            </a:r>
            <a:endParaRPr sz="1010">
              <a:latin typeface="Merriweather"/>
              <a:ea typeface="Merriweather"/>
              <a:cs typeface="Merriweather"/>
              <a:sym typeface="Merriweather"/>
            </a:endParaRPr>
          </a:p>
          <a:p>
            <a:pPr indent="-292735" lvl="0" marL="457200" rtl="0" algn="l">
              <a:spcBef>
                <a:spcPts val="0"/>
              </a:spcBef>
              <a:spcAft>
                <a:spcPts val="0"/>
              </a:spcAft>
              <a:buSzPts val="1010"/>
              <a:buFont typeface="Merriweather"/>
              <a:buChar char="●"/>
            </a:pPr>
            <a:r>
              <a:rPr lang="en-GB" sz="1010">
                <a:latin typeface="Merriweather"/>
                <a:ea typeface="Merriweather"/>
                <a:cs typeface="Merriweather"/>
                <a:sym typeface="Merriweather"/>
              </a:rPr>
              <a:t>Domain -Rectangular domain , Initial and boundary conditions over cylinder , airfoil surface and </a:t>
            </a:r>
            <a:r>
              <a:rPr lang="en-GB" sz="1010">
                <a:latin typeface="Merriweather"/>
                <a:ea typeface="Merriweather"/>
                <a:cs typeface="Merriweather"/>
                <a:sym typeface="Merriweather"/>
              </a:rPr>
              <a:t>fairfield</a:t>
            </a:r>
            <a:r>
              <a:rPr lang="en-GB" sz="1010">
                <a:latin typeface="Merriweather"/>
                <a:ea typeface="Merriweather"/>
                <a:cs typeface="Merriweather"/>
                <a:sym typeface="Merriweather"/>
              </a:rPr>
              <a:t> conditions were used .</a:t>
            </a:r>
            <a:endParaRPr sz="1010">
              <a:latin typeface="Merriweather"/>
              <a:ea typeface="Merriweather"/>
              <a:cs typeface="Merriweather"/>
              <a:sym typeface="Merriweather"/>
            </a:endParaRPr>
          </a:p>
          <a:p>
            <a:pPr indent="-292735" lvl="0" marL="457200" rtl="0" algn="l">
              <a:spcBef>
                <a:spcPts val="0"/>
              </a:spcBef>
              <a:spcAft>
                <a:spcPts val="0"/>
              </a:spcAft>
              <a:buSzPts val="1010"/>
              <a:buFont typeface="Merriweather"/>
              <a:buChar char="●"/>
            </a:pPr>
            <a:r>
              <a:rPr lang="en-GB" sz="1010">
                <a:latin typeface="Merriweather"/>
                <a:ea typeface="Merriweather"/>
                <a:cs typeface="Merriweather"/>
                <a:sym typeface="Merriweather"/>
              </a:rPr>
              <a:t>Hyperparameters- 4 hidden layers with 30 neurons each , tanh activation fnc , adam optimizer with learning rate 10^-3.</a:t>
            </a:r>
            <a:endParaRPr sz="1010">
              <a:latin typeface="Merriweather"/>
              <a:ea typeface="Merriweather"/>
              <a:cs typeface="Merriweather"/>
              <a:sym typeface="Merriweather"/>
            </a:endParaRPr>
          </a:p>
          <a:p>
            <a:pPr indent="-292735" lvl="0" marL="457200" rtl="0" algn="l">
              <a:spcBef>
                <a:spcPts val="0"/>
              </a:spcBef>
              <a:spcAft>
                <a:spcPts val="0"/>
              </a:spcAft>
              <a:buSzPts val="1010"/>
              <a:buFont typeface="Merriweather"/>
              <a:buChar char="●"/>
            </a:pPr>
            <a:r>
              <a:rPr lang="en-GB" sz="1010">
                <a:latin typeface="Merriweather"/>
                <a:ea typeface="Merriweather"/>
                <a:cs typeface="Merriweather"/>
                <a:sym typeface="Merriweather"/>
              </a:rPr>
              <a:t>We obtained the following stream lines plots for different cylinder angular velocities.</a:t>
            </a:r>
            <a:endParaRPr sz="1010">
              <a:latin typeface="Merriweather"/>
              <a:ea typeface="Merriweather"/>
              <a:cs typeface="Merriweather"/>
              <a:sym typeface="Merriweather"/>
            </a:endParaRPr>
          </a:p>
          <a:p>
            <a:pPr indent="0" lvl="0" marL="457200" rtl="0" algn="l">
              <a:spcBef>
                <a:spcPts val="1200"/>
              </a:spcBef>
              <a:spcAft>
                <a:spcPts val="0"/>
              </a:spcAft>
              <a:buSzPts val="770"/>
              <a:buNone/>
            </a:pPr>
            <a:r>
              <a:t/>
            </a:r>
            <a:endParaRPr sz="1010">
              <a:latin typeface="Merriweather"/>
              <a:ea typeface="Merriweather"/>
              <a:cs typeface="Merriweather"/>
              <a:sym typeface="Merriweather"/>
            </a:endParaRPr>
          </a:p>
          <a:p>
            <a:pPr indent="0" lvl="0" marL="0" rtl="0" algn="l">
              <a:spcBef>
                <a:spcPts val="1200"/>
              </a:spcBef>
              <a:spcAft>
                <a:spcPts val="1200"/>
              </a:spcAft>
              <a:buSzPts val="770"/>
              <a:buNone/>
            </a:pPr>
            <a:r>
              <a:t/>
            </a:r>
            <a:endParaRPr sz="910">
              <a:latin typeface="Merriweather"/>
              <a:ea typeface="Merriweather"/>
              <a:cs typeface="Merriweather"/>
              <a:sym typeface="Merriweather"/>
            </a:endParaRPr>
          </a:p>
        </p:txBody>
      </p:sp>
      <p:pic>
        <p:nvPicPr>
          <p:cNvPr id="249" name="Google Shape;249;p38"/>
          <p:cNvPicPr preferRelativeResize="0"/>
          <p:nvPr/>
        </p:nvPicPr>
        <p:blipFill>
          <a:blip r:embed="rId3">
            <a:alphaModFix/>
          </a:blip>
          <a:stretch>
            <a:fillRect/>
          </a:stretch>
        </p:blipFill>
        <p:spPr>
          <a:xfrm>
            <a:off x="5850875" y="1197175"/>
            <a:ext cx="2326151" cy="1633851"/>
          </a:xfrm>
          <a:prstGeom prst="rect">
            <a:avLst/>
          </a:prstGeom>
          <a:noFill/>
          <a:ln>
            <a:noFill/>
          </a:ln>
        </p:spPr>
      </p:pic>
      <p:pic>
        <p:nvPicPr>
          <p:cNvPr id="250" name="Google Shape;250;p38"/>
          <p:cNvPicPr preferRelativeResize="0"/>
          <p:nvPr/>
        </p:nvPicPr>
        <p:blipFill>
          <a:blip r:embed="rId4">
            <a:alphaModFix/>
          </a:blip>
          <a:stretch>
            <a:fillRect/>
          </a:stretch>
        </p:blipFill>
        <p:spPr>
          <a:xfrm>
            <a:off x="5850875" y="3276325"/>
            <a:ext cx="2326151" cy="1633851"/>
          </a:xfrm>
          <a:prstGeom prst="rect">
            <a:avLst/>
          </a:prstGeom>
          <a:noFill/>
          <a:ln>
            <a:noFill/>
          </a:ln>
        </p:spPr>
      </p:pic>
      <p:sp>
        <p:nvSpPr>
          <p:cNvPr id="251" name="Google Shape;251;p38"/>
          <p:cNvSpPr txBox="1"/>
          <p:nvPr/>
        </p:nvSpPr>
        <p:spPr>
          <a:xfrm>
            <a:off x="6504350" y="2769750"/>
            <a:ext cx="3037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solidFill>
                  <a:schemeClr val="accent1"/>
                </a:solidFill>
                <a:latin typeface="Lato"/>
                <a:ea typeface="Lato"/>
                <a:cs typeface="Lato"/>
                <a:sym typeface="Lato"/>
              </a:rPr>
              <a:t>Uc/U = 0</a:t>
            </a:r>
            <a:endParaRPr b="1" sz="1100">
              <a:solidFill>
                <a:schemeClr val="accent1"/>
              </a:solidFill>
              <a:latin typeface="Lato"/>
              <a:ea typeface="Lato"/>
              <a:cs typeface="Lato"/>
              <a:sym typeface="Lato"/>
            </a:endParaRPr>
          </a:p>
        </p:txBody>
      </p:sp>
      <p:sp>
        <p:nvSpPr>
          <p:cNvPr id="252" name="Google Shape;252;p38"/>
          <p:cNvSpPr txBox="1"/>
          <p:nvPr/>
        </p:nvSpPr>
        <p:spPr>
          <a:xfrm>
            <a:off x="6648150" y="4789500"/>
            <a:ext cx="2956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solidFill>
                  <a:schemeClr val="accent1"/>
                </a:solidFill>
                <a:latin typeface="Lato"/>
                <a:ea typeface="Lato"/>
                <a:cs typeface="Lato"/>
                <a:sym typeface="Lato"/>
              </a:rPr>
              <a:t>Uc/U = 1</a:t>
            </a:r>
            <a:endParaRPr b="1" sz="1100">
              <a:solidFill>
                <a:schemeClr val="accent1"/>
              </a:solidFill>
              <a:latin typeface="Lato"/>
              <a:ea typeface="Lato"/>
              <a:cs typeface="Lato"/>
              <a:sym typeface="Lato"/>
            </a:endParaRPr>
          </a:p>
        </p:txBody>
      </p:sp>
      <p:sp>
        <p:nvSpPr>
          <p:cNvPr id="253" name="Google Shape;253;p38"/>
          <p:cNvSpPr txBox="1"/>
          <p:nvPr/>
        </p:nvSpPr>
        <p:spPr>
          <a:xfrm>
            <a:off x="196800" y="4674000"/>
            <a:ext cx="5235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u="sng">
                <a:solidFill>
                  <a:schemeClr val="hlink"/>
                </a:solidFill>
                <a:latin typeface="Lato"/>
                <a:ea typeface="Lato"/>
                <a:cs typeface="Lato"/>
                <a:sym typeface="Lato"/>
                <a:hlinkClick r:id="rId5"/>
              </a:rPr>
              <a:t>https://colab.research.google.com/drive/13Ed2sDz-d57z4mCqK1Lowfd1AITWDpuO#scrollTo=e9d54d9a</a:t>
            </a:r>
            <a:endParaRPr sz="1100">
              <a:solidFill>
                <a:schemeClr val="accent1"/>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9"/>
          <p:cNvSpPr txBox="1"/>
          <p:nvPr>
            <p:ph type="title"/>
          </p:nvPr>
        </p:nvSpPr>
        <p:spPr>
          <a:xfrm>
            <a:off x="729450" y="570125"/>
            <a:ext cx="7688700" cy="578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                      </a:t>
            </a:r>
            <a:r>
              <a:rPr lang="en-GB" sz="3044"/>
              <a:t>VORTEX GENERATORS</a:t>
            </a:r>
            <a:endParaRPr sz="2822"/>
          </a:p>
        </p:txBody>
      </p:sp>
      <p:sp>
        <p:nvSpPr>
          <p:cNvPr id="259" name="Google Shape;259;p39"/>
          <p:cNvSpPr txBox="1"/>
          <p:nvPr>
            <p:ph idx="1" type="body"/>
          </p:nvPr>
        </p:nvSpPr>
        <p:spPr>
          <a:xfrm>
            <a:off x="729450" y="1427375"/>
            <a:ext cx="8152800" cy="3501300"/>
          </a:xfrm>
          <a:prstGeom prst="rect">
            <a:avLst/>
          </a:prstGeom>
        </p:spPr>
        <p:txBody>
          <a:bodyPr anchorCtr="0" anchor="t" bIns="91425" lIns="91425" spcFirstLastPara="1" rIns="91425" wrap="square" tIns="91425">
            <a:normAutofit lnSpcReduction="20000"/>
          </a:bodyPr>
          <a:lstStyle/>
          <a:p>
            <a:pPr indent="0" lvl="0" marL="0" rtl="0" algn="l">
              <a:spcBef>
                <a:spcPts val="1400"/>
              </a:spcBef>
              <a:spcAft>
                <a:spcPts val="0"/>
              </a:spcAft>
              <a:buNone/>
            </a:pPr>
            <a:r>
              <a:rPr b="1" lang="en-GB">
                <a:solidFill>
                  <a:srgbClr val="000000"/>
                </a:solidFill>
                <a:latin typeface="Arial"/>
                <a:ea typeface="Arial"/>
                <a:cs typeface="Arial"/>
                <a:sym typeface="Arial"/>
              </a:rPr>
              <a:t> </a:t>
            </a:r>
            <a:r>
              <a:rPr b="1" lang="en-GB" sz="1400">
                <a:solidFill>
                  <a:srgbClr val="000000"/>
                </a:solidFill>
                <a:latin typeface="Arial"/>
                <a:ea typeface="Arial"/>
                <a:cs typeface="Arial"/>
                <a:sym typeface="Arial"/>
              </a:rPr>
              <a:t>1. </a:t>
            </a:r>
            <a:r>
              <a:rPr b="1" lang="en-GB" sz="2116">
                <a:solidFill>
                  <a:srgbClr val="000000"/>
                </a:solidFill>
                <a:latin typeface="Arial"/>
                <a:ea typeface="Arial"/>
                <a:cs typeface="Arial"/>
                <a:sym typeface="Arial"/>
              </a:rPr>
              <a:t>What Are Vortex Generators (VGs)?</a:t>
            </a:r>
            <a:endParaRPr b="1" sz="2116">
              <a:solidFill>
                <a:srgbClr val="000000"/>
              </a:solidFill>
              <a:latin typeface="Arial"/>
              <a:ea typeface="Arial"/>
              <a:cs typeface="Arial"/>
              <a:sym typeface="Arial"/>
            </a:endParaRPr>
          </a:p>
          <a:p>
            <a:pPr indent="-330200" lvl="0" marL="457200" rtl="0" algn="l">
              <a:spcBef>
                <a:spcPts val="1200"/>
              </a:spcBef>
              <a:spcAft>
                <a:spcPts val="0"/>
              </a:spcAft>
              <a:buClr>
                <a:srgbClr val="000000"/>
              </a:buClr>
              <a:buSzPts val="1600"/>
              <a:buFont typeface="Arial"/>
              <a:buChar char="●"/>
            </a:pPr>
            <a:r>
              <a:rPr lang="en-GB" sz="1600">
                <a:solidFill>
                  <a:srgbClr val="000000"/>
                </a:solidFill>
                <a:latin typeface="Arial"/>
                <a:ea typeface="Arial"/>
                <a:cs typeface="Arial"/>
                <a:sym typeface="Arial"/>
              </a:rPr>
              <a:t>Tiny </a:t>
            </a:r>
            <a:r>
              <a:rPr b="1" lang="en-GB" sz="1600">
                <a:solidFill>
                  <a:srgbClr val="000000"/>
                </a:solidFill>
                <a:latin typeface="Arial"/>
                <a:ea typeface="Arial"/>
                <a:cs typeface="Arial"/>
                <a:sym typeface="Arial"/>
              </a:rPr>
              <a:t>fin-like devices</a:t>
            </a:r>
            <a:r>
              <a:rPr lang="en-GB" sz="1600">
                <a:solidFill>
                  <a:srgbClr val="000000"/>
                </a:solidFill>
                <a:latin typeface="Arial"/>
                <a:ea typeface="Arial"/>
                <a:cs typeface="Arial"/>
                <a:sym typeface="Arial"/>
              </a:rPr>
              <a:t> placed on surfaces like wings, ducts, or fuselage.</a:t>
            </a:r>
            <a:br>
              <a:rPr lang="en-GB" sz="1600">
                <a:solidFill>
                  <a:srgbClr val="000000"/>
                </a:solidFill>
                <a:latin typeface="Arial"/>
                <a:ea typeface="Arial"/>
                <a:cs typeface="Arial"/>
                <a:sym typeface="Arial"/>
              </a:rPr>
            </a:b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GB" sz="1600">
                <a:solidFill>
                  <a:srgbClr val="000000"/>
                </a:solidFill>
                <a:latin typeface="Arial"/>
                <a:ea typeface="Arial"/>
                <a:cs typeface="Arial"/>
                <a:sym typeface="Arial"/>
              </a:rPr>
              <a:t>They create </a:t>
            </a:r>
            <a:r>
              <a:rPr b="1" lang="en-GB" sz="1600">
                <a:solidFill>
                  <a:srgbClr val="000000"/>
                </a:solidFill>
                <a:latin typeface="Arial"/>
                <a:ea typeface="Arial"/>
                <a:cs typeface="Arial"/>
                <a:sym typeface="Arial"/>
              </a:rPr>
              <a:t>swirling airflow (vortices)</a:t>
            </a:r>
            <a:r>
              <a:rPr lang="en-GB" sz="1600">
                <a:solidFill>
                  <a:srgbClr val="000000"/>
                </a:solidFill>
                <a:latin typeface="Arial"/>
                <a:ea typeface="Arial"/>
                <a:cs typeface="Arial"/>
                <a:sym typeface="Arial"/>
              </a:rPr>
              <a:t> that:</a:t>
            </a:r>
            <a:br>
              <a:rPr lang="en-GB" sz="1600">
                <a:solidFill>
                  <a:srgbClr val="000000"/>
                </a:solidFill>
                <a:latin typeface="Arial"/>
                <a:ea typeface="Arial"/>
                <a:cs typeface="Arial"/>
                <a:sym typeface="Arial"/>
              </a:rPr>
            </a:br>
            <a:endParaRPr sz="1600">
              <a:solidFill>
                <a:srgbClr val="000000"/>
              </a:solidFill>
              <a:latin typeface="Arial"/>
              <a:ea typeface="Arial"/>
              <a:cs typeface="Arial"/>
              <a:sym typeface="Arial"/>
            </a:endParaRPr>
          </a:p>
          <a:p>
            <a:pPr indent="-330200" lvl="1" marL="914400" rtl="0" algn="l">
              <a:spcBef>
                <a:spcPts val="0"/>
              </a:spcBef>
              <a:spcAft>
                <a:spcPts val="0"/>
              </a:spcAft>
              <a:buClr>
                <a:srgbClr val="000000"/>
              </a:buClr>
              <a:buSzPts val="1600"/>
              <a:buFont typeface="Arial"/>
              <a:buChar char="○"/>
            </a:pPr>
            <a:r>
              <a:rPr lang="en-GB" sz="1600">
                <a:solidFill>
                  <a:srgbClr val="000000"/>
                </a:solidFill>
                <a:latin typeface="Arial"/>
                <a:ea typeface="Arial"/>
                <a:cs typeface="Arial"/>
                <a:sym typeface="Arial"/>
              </a:rPr>
              <a:t>Mix faster outer flow into slower near-wall flow.</a:t>
            </a:r>
            <a:br>
              <a:rPr lang="en-GB" sz="1600">
                <a:solidFill>
                  <a:srgbClr val="000000"/>
                </a:solidFill>
                <a:latin typeface="Arial"/>
                <a:ea typeface="Arial"/>
                <a:cs typeface="Arial"/>
                <a:sym typeface="Arial"/>
              </a:rPr>
            </a:br>
            <a:endParaRPr sz="1600">
              <a:solidFill>
                <a:srgbClr val="000000"/>
              </a:solidFill>
              <a:latin typeface="Arial"/>
              <a:ea typeface="Arial"/>
              <a:cs typeface="Arial"/>
              <a:sym typeface="Arial"/>
            </a:endParaRPr>
          </a:p>
          <a:p>
            <a:pPr indent="-330200" lvl="1" marL="914400" rtl="0" algn="l">
              <a:spcBef>
                <a:spcPts val="0"/>
              </a:spcBef>
              <a:spcAft>
                <a:spcPts val="0"/>
              </a:spcAft>
              <a:buClr>
                <a:srgbClr val="000000"/>
              </a:buClr>
              <a:buSzPts val="1600"/>
              <a:buFont typeface="Arial"/>
              <a:buChar char="○"/>
            </a:pPr>
            <a:r>
              <a:rPr lang="en-GB" sz="1600">
                <a:solidFill>
                  <a:srgbClr val="000000"/>
                </a:solidFill>
                <a:latin typeface="Arial"/>
                <a:ea typeface="Arial"/>
                <a:cs typeface="Arial"/>
                <a:sym typeface="Arial"/>
              </a:rPr>
              <a:t>Help </a:t>
            </a:r>
            <a:r>
              <a:rPr b="1" lang="en-GB" sz="1600">
                <a:solidFill>
                  <a:srgbClr val="000000"/>
                </a:solidFill>
                <a:latin typeface="Arial"/>
                <a:ea typeface="Arial"/>
                <a:cs typeface="Arial"/>
                <a:sym typeface="Arial"/>
              </a:rPr>
              <a:t>keep the boundary layer attached</a:t>
            </a:r>
            <a:r>
              <a:rPr lang="en-GB" sz="1600">
                <a:solidFill>
                  <a:srgbClr val="000000"/>
                </a:solidFill>
                <a:latin typeface="Arial"/>
                <a:ea typeface="Arial"/>
                <a:cs typeface="Arial"/>
                <a:sym typeface="Arial"/>
              </a:rPr>
              <a:t> to the surface.</a:t>
            </a:r>
            <a:br>
              <a:rPr lang="en-GB" sz="1600">
                <a:solidFill>
                  <a:srgbClr val="000000"/>
                </a:solidFill>
                <a:latin typeface="Arial"/>
                <a:ea typeface="Arial"/>
                <a:cs typeface="Arial"/>
                <a:sym typeface="Arial"/>
              </a:rPr>
            </a:b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b="1" lang="en-GB" sz="1600">
                <a:solidFill>
                  <a:srgbClr val="000000"/>
                </a:solidFill>
                <a:latin typeface="Arial"/>
                <a:ea typeface="Arial"/>
                <a:cs typeface="Arial"/>
                <a:sym typeface="Arial"/>
              </a:rPr>
              <a:t>Wh</a:t>
            </a:r>
            <a:r>
              <a:rPr b="1" lang="en-GB" sz="1600">
                <a:solidFill>
                  <a:srgbClr val="000000"/>
                </a:solidFill>
                <a:latin typeface="Arial"/>
                <a:ea typeface="Arial"/>
                <a:cs typeface="Arial"/>
                <a:sym typeface="Arial"/>
              </a:rPr>
              <a:t>y is that important?</a:t>
            </a:r>
            <a:endParaRPr b="1" sz="1600">
              <a:solidFill>
                <a:srgbClr val="000000"/>
              </a:solidFill>
              <a:latin typeface="Arial"/>
              <a:ea typeface="Arial"/>
              <a:cs typeface="Arial"/>
              <a:sym typeface="Arial"/>
            </a:endParaRPr>
          </a:p>
          <a:p>
            <a:pPr indent="0" lvl="0" marL="457200" rtl="0" algn="l">
              <a:spcBef>
                <a:spcPts val="1200"/>
              </a:spcBef>
              <a:spcAft>
                <a:spcPts val="1200"/>
              </a:spcAft>
              <a:buNone/>
            </a:pPr>
            <a:br>
              <a:rPr b="1" lang="en-GB" sz="1600">
                <a:solidFill>
                  <a:srgbClr val="000000"/>
                </a:solidFill>
                <a:latin typeface="Arial"/>
                <a:ea typeface="Arial"/>
                <a:cs typeface="Arial"/>
                <a:sym typeface="Arial"/>
              </a:rPr>
            </a:br>
            <a:r>
              <a:rPr lang="en-GB" sz="1600">
                <a:solidFill>
                  <a:srgbClr val="000000"/>
                </a:solidFill>
                <a:latin typeface="Arial"/>
                <a:ea typeface="Arial"/>
                <a:cs typeface="Arial"/>
                <a:sym typeface="Arial"/>
              </a:rPr>
              <a:t> </a:t>
            </a:r>
            <a:r>
              <a:rPr lang="en-GB" sz="1600">
                <a:solidFill>
                  <a:srgbClr val="000000"/>
                </a:solidFill>
                <a:latin typeface="Arial"/>
                <a:ea typeface="Arial"/>
                <a:cs typeface="Arial"/>
                <a:sym typeface="Arial"/>
              </a:rPr>
              <a:t>➤ Flow separation = more drag + less lift = BAD for aircraft performance.</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0"/>
          <p:cNvSpPr txBox="1"/>
          <p:nvPr>
            <p:ph type="title"/>
          </p:nvPr>
        </p:nvSpPr>
        <p:spPr>
          <a:xfrm>
            <a:off x="367950" y="657650"/>
            <a:ext cx="7688700" cy="535200"/>
          </a:xfrm>
          <a:prstGeom prst="rect">
            <a:avLst/>
          </a:prstGeom>
        </p:spPr>
        <p:txBody>
          <a:bodyPr anchorCtr="0" anchor="t" bIns="91425" lIns="91425" spcFirstLastPara="1" rIns="91425" wrap="square" tIns="91425">
            <a:normAutofit/>
          </a:bodyPr>
          <a:lstStyle/>
          <a:p>
            <a:pPr indent="0" lvl="0" marL="0" rtl="0" algn="l">
              <a:lnSpc>
                <a:spcPct val="115000"/>
              </a:lnSpc>
              <a:spcBef>
                <a:spcPts val="1400"/>
              </a:spcBef>
              <a:spcAft>
                <a:spcPts val="400"/>
              </a:spcAft>
              <a:buNone/>
            </a:pPr>
            <a:r>
              <a:rPr lang="en-GB" sz="1600">
                <a:solidFill>
                  <a:srgbClr val="000000"/>
                </a:solidFill>
                <a:latin typeface="Arial"/>
                <a:ea typeface="Arial"/>
                <a:cs typeface="Arial"/>
                <a:sym typeface="Arial"/>
              </a:rPr>
              <a:t>                          </a:t>
            </a:r>
            <a:r>
              <a:rPr lang="en-GB" sz="1800">
                <a:solidFill>
                  <a:srgbClr val="000000"/>
                </a:solidFill>
                <a:latin typeface="Arial"/>
                <a:ea typeface="Arial"/>
                <a:cs typeface="Arial"/>
                <a:sym typeface="Arial"/>
              </a:rPr>
              <a:t> 2. What’s Special About </a:t>
            </a:r>
            <a:r>
              <a:rPr i="1" lang="en-GB" sz="1800">
                <a:solidFill>
                  <a:srgbClr val="000000"/>
                </a:solidFill>
                <a:latin typeface="Arial"/>
                <a:ea typeface="Arial"/>
                <a:cs typeface="Arial"/>
                <a:sym typeface="Arial"/>
              </a:rPr>
              <a:t>Low-Profile</a:t>
            </a:r>
            <a:r>
              <a:rPr lang="en-GB" sz="1800">
                <a:solidFill>
                  <a:srgbClr val="000000"/>
                </a:solidFill>
                <a:latin typeface="Arial"/>
                <a:ea typeface="Arial"/>
                <a:cs typeface="Arial"/>
                <a:sym typeface="Arial"/>
              </a:rPr>
              <a:t> VGs?</a:t>
            </a:r>
            <a:endParaRPr sz="2140"/>
          </a:p>
        </p:txBody>
      </p:sp>
      <p:sp>
        <p:nvSpPr>
          <p:cNvPr id="265" name="Google Shape;265;p40"/>
          <p:cNvSpPr txBox="1"/>
          <p:nvPr>
            <p:ph idx="1" type="body"/>
          </p:nvPr>
        </p:nvSpPr>
        <p:spPr>
          <a:xfrm>
            <a:off x="444125" y="1293100"/>
            <a:ext cx="8500500" cy="360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000000"/>
                </a:solidFill>
                <a:latin typeface="Arial"/>
                <a:ea typeface="Arial"/>
                <a:cs typeface="Arial"/>
                <a:sym typeface="Arial"/>
              </a:rPr>
              <a:t>                   </a:t>
            </a:r>
            <a:r>
              <a:rPr b="1" lang="en-GB" sz="1500">
                <a:solidFill>
                  <a:srgbClr val="000000"/>
                </a:solidFill>
                <a:latin typeface="Arial"/>
                <a:ea typeface="Arial"/>
                <a:cs typeface="Arial"/>
                <a:sym typeface="Arial"/>
              </a:rPr>
              <a:t>  Conventional VGs </a:t>
            </a:r>
            <a:r>
              <a:rPr b="1" lang="en-GB" sz="1200">
                <a:solidFill>
                  <a:srgbClr val="000000"/>
                </a:solidFill>
                <a:latin typeface="Arial"/>
                <a:ea typeface="Arial"/>
                <a:cs typeface="Arial"/>
                <a:sym typeface="Arial"/>
              </a:rPr>
              <a:t>                                                                        </a:t>
            </a:r>
            <a:r>
              <a:rPr b="1" lang="en-GB" sz="1500">
                <a:solidFill>
                  <a:srgbClr val="000000"/>
                </a:solidFill>
                <a:latin typeface="Arial"/>
                <a:ea typeface="Arial"/>
                <a:cs typeface="Arial"/>
                <a:sym typeface="Arial"/>
              </a:rPr>
              <a:t> </a:t>
            </a:r>
            <a:r>
              <a:rPr b="1" lang="en-GB" sz="1500">
                <a:solidFill>
                  <a:srgbClr val="000000"/>
                </a:solidFill>
                <a:latin typeface="Arial"/>
                <a:ea typeface="Arial"/>
                <a:cs typeface="Arial"/>
                <a:sym typeface="Arial"/>
              </a:rPr>
              <a:t>Low-Profile VGs</a:t>
            </a:r>
            <a:endParaRPr b="1" sz="1500">
              <a:solidFill>
                <a:srgbClr val="000000"/>
              </a:solidFill>
              <a:latin typeface="Arial"/>
              <a:ea typeface="Arial"/>
              <a:cs typeface="Arial"/>
              <a:sym typeface="Arial"/>
            </a:endParaRPr>
          </a:p>
          <a:p>
            <a:pPr indent="-311150" lvl="0" marL="457200" rtl="0" algn="l">
              <a:lnSpc>
                <a:spcPct val="200000"/>
              </a:lnSpc>
              <a:spcBef>
                <a:spcPts val="1200"/>
              </a:spcBef>
              <a:spcAft>
                <a:spcPts val="0"/>
              </a:spcAft>
              <a:buClr>
                <a:srgbClr val="000000"/>
              </a:buClr>
              <a:buSzPts val="1300"/>
              <a:buFont typeface="Arial"/>
              <a:buAutoNum type="arabicPeriod"/>
            </a:pPr>
            <a:r>
              <a:rPr b="1" lang="en-GB" sz="1200">
                <a:solidFill>
                  <a:srgbClr val="000000"/>
                </a:solidFill>
                <a:latin typeface="Arial"/>
                <a:ea typeface="Arial"/>
                <a:cs typeface="Arial"/>
                <a:sym typeface="Arial"/>
              </a:rPr>
              <a:t> </a:t>
            </a:r>
            <a:r>
              <a:rPr b="1" lang="en-GB">
                <a:solidFill>
                  <a:srgbClr val="000000"/>
                </a:solidFill>
                <a:latin typeface="Arial"/>
                <a:ea typeface="Arial"/>
                <a:cs typeface="Arial"/>
                <a:sym typeface="Arial"/>
              </a:rPr>
              <a:t>  </a:t>
            </a:r>
            <a:r>
              <a:rPr lang="en-GB">
                <a:solidFill>
                  <a:srgbClr val="000000"/>
                </a:solidFill>
                <a:latin typeface="Arial"/>
                <a:ea typeface="Arial"/>
                <a:cs typeface="Arial"/>
                <a:sym typeface="Arial"/>
              </a:rPr>
              <a:t> Height ≈ boundary layer (h ≈ d)                                        Height = 10%–50% of boundary layer (h &lt;&lt;d)</a:t>
            </a:r>
            <a:endParaRPr>
              <a:solidFill>
                <a:srgbClr val="000000"/>
              </a:solidFill>
              <a:latin typeface="Arial"/>
              <a:ea typeface="Arial"/>
              <a:cs typeface="Arial"/>
              <a:sym typeface="Arial"/>
            </a:endParaRPr>
          </a:p>
          <a:p>
            <a:pPr indent="-311150" lvl="0" marL="457200" rtl="0" algn="l">
              <a:lnSpc>
                <a:spcPct val="200000"/>
              </a:lnSpc>
              <a:spcBef>
                <a:spcPts val="0"/>
              </a:spcBef>
              <a:spcAft>
                <a:spcPts val="0"/>
              </a:spcAft>
              <a:buClr>
                <a:srgbClr val="000000"/>
              </a:buClr>
              <a:buSzPts val="1300"/>
              <a:buFont typeface="Arial"/>
              <a:buAutoNum type="arabicPeriod"/>
            </a:pPr>
            <a:r>
              <a:rPr lang="en-GB">
                <a:solidFill>
                  <a:srgbClr val="000000"/>
                </a:solidFill>
                <a:latin typeface="Arial"/>
                <a:ea typeface="Arial"/>
                <a:cs typeface="Arial"/>
                <a:sym typeface="Arial"/>
              </a:rPr>
              <a:t>   More effective but </a:t>
            </a:r>
            <a:r>
              <a:rPr b="1" lang="en-GB">
                <a:solidFill>
                  <a:srgbClr val="000000"/>
                </a:solidFill>
                <a:latin typeface="Arial"/>
                <a:ea typeface="Arial"/>
                <a:cs typeface="Arial"/>
                <a:sym typeface="Arial"/>
              </a:rPr>
              <a:t>more drag</a:t>
            </a:r>
            <a:r>
              <a:rPr lang="en-GB">
                <a:solidFill>
                  <a:srgbClr val="000000"/>
                </a:solidFill>
                <a:latin typeface="Arial"/>
                <a:ea typeface="Arial"/>
                <a:cs typeface="Arial"/>
                <a:sym typeface="Arial"/>
              </a:rPr>
              <a:t>                                             Almost as effective, but </a:t>
            </a:r>
            <a:r>
              <a:rPr b="1" lang="en-GB">
                <a:solidFill>
                  <a:srgbClr val="000000"/>
                </a:solidFill>
                <a:latin typeface="Arial"/>
                <a:ea typeface="Arial"/>
                <a:cs typeface="Arial"/>
                <a:sym typeface="Arial"/>
              </a:rPr>
              <a:t>MUCH less drag</a:t>
            </a:r>
            <a:endParaRPr b="1">
              <a:solidFill>
                <a:srgbClr val="000000"/>
              </a:solidFill>
              <a:latin typeface="Arial"/>
              <a:ea typeface="Arial"/>
              <a:cs typeface="Arial"/>
              <a:sym typeface="Arial"/>
            </a:endParaRPr>
          </a:p>
          <a:p>
            <a:pPr indent="-311150" lvl="0" marL="457200" rtl="0" algn="l">
              <a:lnSpc>
                <a:spcPct val="200000"/>
              </a:lnSpc>
              <a:spcBef>
                <a:spcPts val="0"/>
              </a:spcBef>
              <a:spcAft>
                <a:spcPts val="0"/>
              </a:spcAft>
              <a:buClr>
                <a:srgbClr val="000000"/>
              </a:buClr>
              <a:buSzPts val="1300"/>
              <a:buFont typeface="Arial"/>
              <a:buAutoNum type="arabicPeriod"/>
            </a:pPr>
            <a:r>
              <a:rPr b="1" lang="en-GB">
                <a:solidFill>
                  <a:srgbClr val="000000"/>
                </a:solidFill>
                <a:latin typeface="Arial"/>
                <a:ea typeface="Arial"/>
                <a:cs typeface="Arial"/>
                <a:sym typeface="Arial"/>
              </a:rPr>
              <a:t>    </a:t>
            </a:r>
            <a:r>
              <a:rPr lang="en-GB">
                <a:solidFill>
                  <a:srgbClr val="000000"/>
                </a:solidFill>
                <a:latin typeface="Arial"/>
                <a:ea typeface="Arial"/>
                <a:cs typeface="Arial"/>
                <a:sym typeface="Arial"/>
              </a:rPr>
              <a:t>Harder to integrate                                                               Smaller, stealthier, can be retracted</a:t>
            </a:r>
            <a:endParaRPr>
              <a:solidFill>
                <a:srgbClr val="000000"/>
              </a:solidFill>
              <a:latin typeface="Arial"/>
              <a:ea typeface="Arial"/>
              <a:cs typeface="Arial"/>
              <a:sym typeface="Arial"/>
            </a:endParaRPr>
          </a:p>
          <a:p>
            <a:pPr indent="0" lvl="0" marL="0" rtl="0" algn="l">
              <a:spcBef>
                <a:spcPts val="1200"/>
              </a:spcBef>
              <a:spcAft>
                <a:spcPts val="0"/>
              </a:spcAft>
              <a:buNone/>
            </a:pPr>
            <a:r>
              <a:rPr lang="en-GB" sz="1200">
                <a:solidFill>
                  <a:srgbClr val="000000"/>
                </a:solidFill>
                <a:latin typeface="Arial"/>
                <a:ea typeface="Arial"/>
                <a:cs typeface="Arial"/>
                <a:sym typeface="Arial"/>
              </a:rPr>
              <a:t>   </a:t>
            </a:r>
            <a:r>
              <a:rPr lang="en-GB">
                <a:solidFill>
                  <a:srgbClr val="000000"/>
                </a:solidFill>
                <a:latin typeface="Arial"/>
                <a:ea typeface="Arial"/>
                <a:cs typeface="Arial"/>
                <a:sym typeface="Arial"/>
              </a:rPr>
              <a:t>Used in </a:t>
            </a:r>
            <a:r>
              <a:rPr b="1" lang="en-GB">
                <a:solidFill>
                  <a:srgbClr val="000000"/>
                </a:solidFill>
                <a:latin typeface="Arial"/>
                <a:ea typeface="Arial"/>
                <a:cs typeface="Arial"/>
                <a:sym typeface="Arial"/>
              </a:rPr>
              <a:t>modern aircraft</a:t>
            </a:r>
            <a:r>
              <a:rPr lang="en-GB">
                <a:solidFill>
                  <a:srgbClr val="000000"/>
                </a:solidFill>
                <a:latin typeface="Arial"/>
                <a:ea typeface="Arial"/>
                <a:cs typeface="Arial"/>
                <a:sym typeface="Arial"/>
              </a:rPr>
              <a:t> design where:                                    </a:t>
            </a:r>
            <a:endParaRPr>
              <a:solidFill>
                <a:srgbClr val="000000"/>
              </a:solidFill>
              <a:latin typeface="Arial"/>
              <a:ea typeface="Arial"/>
              <a:cs typeface="Arial"/>
              <a:sym typeface="Arial"/>
            </a:endParaRPr>
          </a:p>
          <a:p>
            <a:pPr indent="-311150" lvl="0" marL="457200" rtl="0" algn="l">
              <a:spcBef>
                <a:spcPts val="1200"/>
              </a:spcBef>
              <a:spcAft>
                <a:spcPts val="0"/>
              </a:spcAft>
              <a:buClr>
                <a:srgbClr val="000000"/>
              </a:buClr>
              <a:buSzPts val="1300"/>
              <a:buFont typeface="Arial"/>
              <a:buChar char="●"/>
            </a:pPr>
            <a:r>
              <a:rPr lang="en-GB">
                <a:solidFill>
                  <a:srgbClr val="000000"/>
                </a:solidFill>
                <a:latin typeface="Arial"/>
                <a:ea typeface="Arial"/>
                <a:cs typeface="Arial"/>
                <a:sym typeface="Arial"/>
              </a:rPr>
              <a:t>Fuel efficiency matters,</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en-GB">
                <a:solidFill>
                  <a:srgbClr val="000000"/>
                </a:solidFill>
                <a:latin typeface="Arial"/>
                <a:ea typeface="Arial"/>
                <a:cs typeface="Arial"/>
                <a:sym typeface="Arial"/>
              </a:rPr>
              <a:t>Stealth is important (lower radar signature),</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en-GB">
                <a:solidFill>
                  <a:srgbClr val="000000"/>
                </a:solidFill>
                <a:latin typeface="Arial"/>
                <a:ea typeface="Arial"/>
                <a:cs typeface="Arial"/>
                <a:sym typeface="Arial"/>
              </a:rPr>
              <a:t>Surfaces need to stay clean (can be hidden).</a:t>
            </a:r>
            <a:endParaRPr>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1"/>
          <p:cNvSpPr txBox="1"/>
          <p:nvPr>
            <p:ph type="title"/>
          </p:nvPr>
        </p:nvSpPr>
        <p:spPr>
          <a:xfrm>
            <a:off x="615850" y="487500"/>
            <a:ext cx="7688700" cy="5370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400"/>
              </a:spcAft>
              <a:buNone/>
            </a:pPr>
            <a:r>
              <a:rPr lang="en-GB" sz="1300">
                <a:solidFill>
                  <a:srgbClr val="000000"/>
                </a:solidFill>
                <a:latin typeface="Arial"/>
                <a:ea typeface="Arial"/>
                <a:cs typeface="Arial"/>
                <a:sym typeface="Arial"/>
              </a:rPr>
              <a:t>                                          </a:t>
            </a:r>
            <a:r>
              <a:rPr lang="en-GB" sz="1800">
                <a:solidFill>
                  <a:srgbClr val="000000"/>
                </a:solidFill>
                <a:latin typeface="Arial"/>
                <a:ea typeface="Arial"/>
                <a:cs typeface="Arial"/>
                <a:sym typeface="Arial"/>
              </a:rPr>
              <a:t> </a:t>
            </a:r>
            <a:r>
              <a:rPr lang="en-GB" sz="2300">
                <a:solidFill>
                  <a:srgbClr val="000000"/>
                </a:solidFill>
                <a:latin typeface="Arial"/>
                <a:ea typeface="Arial"/>
                <a:cs typeface="Arial"/>
                <a:sym typeface="Arial"/>
              </a:rPr>
              <a:t>3. What Did the Research Find?</a:t>
            </a:r>
            <a:endParaRPr sz="2688"/>
          </a:p>
        </p:txBody>
      </p:sp>
      <p:sp>
        <p:nvSpPr>
          <p:cNvPr id="271" name="Google Shape;271;p41"/>
          <p:cNvSpPr txBox="1"/>
          <p:nvPr>
            <p:ph idx="1" type="body"/>
          </p:nvPr>
        </p:nvSpPr>
        <p:spPr>
          <a:xfrm>
            <a:off x="51650" y="1262125"/>
            <a:ext cx="9026700" cy="3881400"/>
          </a:xfrm>
          <a:prstGeom prst="rect">
            <a:avLst/>
          </a:prstGeom>
        </p:spPr>
        <p:txBody>
          <a:bodyPr anchorCtr="0" anchor="t" bIns="91425" lIns="91425" spcFirstLastPara="1" rIns="91425" wrap="square" tIns="91425">
            <a:noAutofit/>
          </a:bodyPr>
          <a:lstStyle/>
          <a:p>
            <a:pPr indent="0" lvl="0" marL="0" rtl="0" algn="l">
              <a:lnSpc>
                <a:spcPct val="105000"/>
              </a:lnSpc>
              <a:spcBef>
                <a:spcPts val="1200"/>
              </a:spcBef>
              <a:spcAft>
                <a:spcPts val="0"/>
              </a:spcAft>
              <a:buNone/>
            </a:pPr>
            <a:r>
              <a:rPr b="1" lang="en-GB" sz="1900">
                <a:solidFill>
                  <a:srgbClr val="000000"/>
                </a:solidFill>
                <a:latin typeface="Arial"/>
                <a:ea typeface="Arial"/>
                <a:cs typeface="Arial"/>
                <a:sym typeface="Arial"/>
              </a:rPr>
              <a:t>At Low Speeds (e.g., drones, small aircraft):</a:t>
            </a:r>
            <a:endParaRPr sz="15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GB" sz="1500">
                <a:solidFill>
                  <a:srgbClr val="000000"/>
                </a:solidFill>
                <a:latin typeface="Arial"/>
                <a:ea typeface="Arial"/>
                <a:cs typeface="Arial"/>
                <a:sym typeface="Arial"/>
              </a:rPr>
              <a:t> 1.</a:t>
            </a:r>
            <a:r>
              <a:rPr b="1" lang="en-GB" sz="1500">
                <a:solidFill>
                  <a:srgbClr val="000000"/>
                </a:solidFill>
                <a:latin typeface="Arial"/>
                <a:ea typeface="Arial"/>
                <a:cs typeface="Arial"/>
                <a:sym typeface="Arial"/>
              </a:rPr>
              <a:t>Up to 90% reduction</a:t>
            </a:r>
            <a:r>
              <a:rPr lang="en-GB" sz="1500">
                <a:solidFill>
                  <a:srgbClr val="000000"/>
                </a:solidFill>
                <a:latin typeface="Arial"/>
                <a:ea typeface="Arial"/>
                <a:cs typeface="Arial"/>
                <a:sym typeface="Arial"/>
              </a:rPr>
              <a:t> in flow separation using low-profile VGs (h/d ≈ 0.2).</a:t>
            </a:r>
            <a:br>
              <a:rPr lang="en-GB" sz="1500">
                <a:solidFill>
                  <a:srgbClr val="000000"/>
                </a:solidFill>
                <a:latin typeface="Arial"/>
                <a:ea typeface="Arial"/>
                <a:cs typeface="Arial"/>
                <a:sym typeface="Arial"/>
              </a:rPr>
            </a:br>
            <a:r>
              <a:rPr lang="en-GB" sz="1500">
                <a:solidFill>
                  <a:srgbClr val="000000"/>
                </a:solidFill>
                <a:latin typeface="Arial"/>
                <a:ea typeface="Arial"/>
                <a:cs typeface="Arial"/>
                <a:sym typeface="Arial"/>
              </a:rPr>
              <a:t> 2. Performed almost as well as conventional VGs but with </a:t>
            </a:r>
            <a:r>
              <a:rPr b="1" lang="en-GB" sz="1500">
                <a:solidFill>
                  <a:srgbClr val="000000"/>
                </a:solidFill>
                <a:latin typeface="Arial"/>
                <a:ea typeface="Arial"/>
                <a:cs typeface="Arial"/>
                <a:sym typeface="Arial"/>
              </a:rPr>
              <a:t>significantly lower drag</a:t>
            </a:r>
            <a:r>
              <a:rPr lang="en-GB" sz="1500">
                <a:solidFill>
                  <a:srgbClr val="000000"/>
                </a:solidFill>
                <a:latin typeface="Arial"/>
                <a:ea typeface="Arial"/>
                <a:cs typeface="Arial"/>
                <a:sym typeface="Arial"/>
              </a:rPr>
              <a:t>.</a:t>
            </a:r>
            <a:br>
              <a:rPr lang="en-GB" sz="1500">
                <a:solidFill>
                  <a:srgbClr val="000000"/>
                </a:solidFill>
                <a:latin typeface="Arial"/>
                <a:ea typeface="Arial"/>
                <a:cs typeface="Arial"/>
                <a:sym typeface="Arial"/>
              </a:rPr>
            </a:br>
            <a:r>
              <a:rPr lang="en-GB" sz="1500">
                <a:solidFill>
                  <a:srgbClr val="000000"/>
                </a:solidFill>
                <a:latin typeface="Arial"/>
                <a:ea typeface="Arial"/>
                <a:cs typeface="Arial"/>
                <a:sym typeface="Arial"/>
              </a:rPr>
              <a:t> 3. Most effective when placed </a:t>
            </a:r>
            <a:r>
              <a:rPr b="1" lang="en-GB" sz="1500">
                <a:solidFill>
                  <a:srgbClr val="000000"/>
                </a:solidFill>
                <a:latin typeface="Arial"/>
                <a:ea typeface="Arial"/>
                <a:cs typeface="Arial"/>
                <a:sym typeface="Arial"/>
              </a:rPr>
              <a:t>5–30 device heights upstream</a:t>
            </a:r>
            <a:r>
              <a:rPr lang="en-GB" sz="1500">
                <a:solidFill>
                  <a:srgbClr val="000000"/>
                </a:solidFill>
                <a:latin typeface="Arial"/>
                <a:ea typeface="Arial"/>
                <a:cs typeface="Arial"/>
                <a:sym typeface="Arial"/>
              </a:rPr>
              <a:t> of the separation point.</a:t>
            </a:r>
            <a:br>
              <a:rPr lang="en-GB" sz="1500">
                <a:solidFill>
                  <a:srgbClr val="000000"/>
                </a:solidFill>
                <a:latin typeface="Arial"/>
                <a:ea typeface="Arial"/>
                <a:cs typeface="Arial"/>
                <a:sym typeface="Arial"/>
              </a:rPr>
            </a:br>
            <a:r>
              <a:rPr lang="en-GB" sz="1500">
                <a:solidFill>
                  <a:srgbClr val="000000"/>
                </a:solidFill>
                <a:latin typeface="Arial"/>
                <a:ea typeface="Arial"/>
                <a:cs typeface="Arial"/>
                <a:sym typeface="Arial"/>
              </a:rPr>
              <a:t> 4. </a:t>
            </a:r>
            <a:r>
              <a:rPr b="1" lang="en-GB" sz="1500">
                <a:solidFill>
                  <a:srgbClr val="000000"/>
                </a:solidFill>
                <a:latin typeface="Arial"/>
                <a:ea typeface="Arial"/>
                <a:cs typeface="Arial"/>
                <a:sym typeface="Arial"/>
              </a:rPr>
              <a:t>Counter-rotating vanes</a:t>
            </a:r>
            <a:r>
              <a:rPr lang="en-GB" sz="1500">
                <a:solidFill>
                  <a:srgbClr val="000000"/>
                </a:solidFill>
                <a:latin typeface="Arial"/>
                <a:ea typeface="Arial"/>
                <a:cs typeface="Arial"/>
                <a:sym typeface="Arial"/>
              </a:rPr>
              <a:t> produced strong but controlled vortices, leading to cleaner reattachment.</a:t>
            </a:r>
            <a:br>
              <a:rPr lang="en-GB" sz="1500">
                <a:solidFill>
                  <a:srgbClr val="000000"/>
                </a:solidFill>
                <a:latin typeface="Arial"/>
                <a:ea typeface="Arial"/>
                <a:cs typeface="Arial"/>
                <a:sym typeface="Arial"/>
              </a:rPr>
            </a:br>
            <a:r>
              <a:rPr lang="en-GB" sz="1500">
                <a:solidFill>
                  <a:srgbClr val="000000"/>
                </a:solidFill>
                <a:latin typeface="Arial"/>
                <a:ea typeface="Arial"/>
                <a:cs typeface="Arial"/>
                <a:sym typeface="Arial"/>
              </a:rPr>
              <a:t> 5..Delivered smoother pressure profiles with </a:t>
            </a:r>
            <a:r>
              <a:rPr b="1" lang="en-GB" sz="1500">
                <a:solidFill>
                  <a:srgbClr val="000000"/>
                </a:solidFill>
                <a:latin typeface="Arial"/>
                <a:ea typeface="Arial"/>
                <a:cs typeface="Arial"/>
                <a:sym typeface="Arial"/>
              </a:rPr>
              <a:t>less 3D flow disturbance</a:t>
            </a:r>
            <a:r>
              <a:rPr lang="en-GB" sz="1500">
                <a:solidFill>
                  <a:srgbClr val="000000"/>
                </a:solidFill>
                <a:latin typeface="Arial"/>
                <a:ea typeface="Arial"/>
                <a:cs typeface="Arial"/>
                <a:sym typeface="Arial"/>
              </a:rPr>
              <a:t> than larger VGs.</a:t>
            </a:r>
            <a:endParaRPr b="1" sz="1500">
              <a:solidFill>
                <a:srgbClr val="000000"/>
              </a:solidFill>
              <a:latin typeface="Arial"/>
              <a:ea typeface="Arial"/>
              <a:cs typeface="Arial"/>
              <a:sym typeface="Arial"/>
            </a:endParaRPr>
          </a:p>
          <a:p>
            <a:pPr indent="0" lvl="0" marL="0" rtl="0" algn="l">
              <a:lnSpc>
                <a:spcPct val="105000"/>
              </a:lnSpc>
              <a:spcBef>
                <a:spcPts val="1200"/>
              </a:spcBef>
              <a:spcAft>
                <a:spcPts val="0"/>
              </a:spcAft>
              <a:buNone/>
            </a:pPr>
            <a:r>
              <a:rPr b="1" lang="en-GB" sz="1900">
                <a:solidFill>
                  <a:srgbClr val="000000"/>
                </a:solidFill>
                <a:latin typeface="Arial"/>
                <a:ea typeface="Arial"/>
                <a:cs typeface="Arial"/>
                <a:sym typeface="Arial"/>
              </a:rPr>
              <a:t>At High Speeds (supersonic flow):</a:t>
            </a:r>
            <a:endParaRPr b="1" sz="1900">
              <a:solidFill>
                <a:srgbClr val="000000"/>
              </a:solidFill>
              <a:latin typeface="Arial"/>
              <a:ea typeface="Arial"/>
              <a:cs typeface="Arial"/>
              <a:sym typeface="Arial"/>
            </a:endParaRPr>
          </a:p>
          <a:p>
            <a:pPr indent="0" lvl="0" marL="0" rtl="0" algn="l">
              <a:lnSpc>
                <a:spcPct val="105000"/>
              </a:lnSpc>
              <a:spcBef>
                <a:spcPts val="1200"/>
              </a:spcBef>
              <a:spcAft>
                <a:spcPts val="0"/>
              </a:spcAft>
              <a:buNone/>
            </a:pPr>
            <a:r>
              <a:rPr lang="en-GB" sz="1500">
                <a:solidFill>
                  <a:srgbClr val="000000"/>
                </a:solidFill>
                <a:latin typeface="Arial"/>
                <a:ea typeface="Arial"/>
                <a:cs typeface="Arial"/>
                <a:sym typeface="Arial"/>
              </a:rPr>
              <a:t>1.Low-profile VGs </a:t>
            </a:r>
            <a:r>
              <a:rPr b="1" lang="en-GB" sz="1500">
                <a:solidFill>
                  <a:srgbClr val="000000"/>
                </a:solidFill>
                <a:latin typeface="Arial"/>
                <a:ea typeface="Arial"/>
                <a:cs typeface="Arial"/>
                <a:sym typeface="Arial"/>
              </a:rPr>
              <a:t>reduced separation bubble height by up to 94%</a:t>
            </a:r>
            <a:r>
              <a:rPr lang="en-GB" sz="1500">
                <a:solidFill>
                  <a:srgbClr val="000000"/>
                </a:solidFill>
                <a:latin typeface="Arial"/>
                <a:ea typeface="Arial"/>
                <a:cs typeface="Arial"/>
                <a:sym typeface="Arial"/>
              </a:rPr>
              <a:t> in supersonic flow.</a:t>
            </a:r>
            <a:br>
              <a:rPr lang="en-GB" sz="1500">
                <a:solidFill>
                  <a:srgbClr val="000000"/>
                </a:solidFill>
                <a:latin typeface="Arial"/>
                <a:ea typeface="Arial"/>
                <a:cs typeface="Arial"/>
                <a:sym typeface="Arial"/>
              </a:rPr>
            </a:br>
            <a:r>
              <a:rPr lang="en-GB" sz="1500">
                <a:solidFill>
                  <a:srgbClr val="000000"/>
                </a:solidFill>
                <a:latin typeface="Arial"/>
                <a:ea typeface="Arial"/>
                <a:cs typeface="Arial"/>
                <a:sym typeface="Arial"/>
              </a:rPr>
              <a:t>2.Placing them </a:t>
            </a:r>
            <a:r>
              <a:rPr b="1" lang="en-GB" sz="1500">
                <a:solidFill>
                  <a:srgbClr val="000000"/>
                </a:solidFill>
                <a:latin typeface="Arial"/>
                <a:ea typeface="Arial"/>
                <a:cs typeface="Arial"/>
                <a:sym typeface="Arial"/>
              </a:rPr>
              <a:t>20–50 heights upstream of the shock</a:t>
            </a:r>
            <a:r>
              <a:rPr lang="en-GB" sz="1500">
                <a:solidFill>
                  <a:srgbClr val="000000"/>
                </a:solidFill>
                <a:latin typeface="Arial"/>
                <a:ea typeface="Arial"/>
                <a:cs typeface="Arial"/>
                <a:sym typeface="Arial"/>
              </a:rPr>
              <a:t> allows vortices to energize boundary-layer flow.</a:t>
            </a:r>
            <a:br>
              <a:rPr lang="en-GB" sz="1500">
                <a:solidFill>
                  <a:srgbClr val="000000"/>
                </a:solidFill>
                <a:latin typeface="Arial"/>
                <a:ea typeface="Arial"/>
                <a:cs typeface="Arial"/>
                <a:sym typeface="Arial"/>
              </a:rPr>
            </a:br>
            <a:r>
              <a:rPr lang="en-GB" sz="1500">
                <a:solidFill>
                  <a:srgbClr val="000000"/>
                </a:solidFill>
                <a:latin typeface="Arial"/>
                <a:ea typeface="Arial"/>
                <a:cs typeface="Arial"/>
                <a:sym typeface="Arial"/>
              </a:rPr>
              <a:t>3.Improved </a:t>
            </a:r>
            <a:r>
              <a:rPr b="1" lang="en-GB" sz="1500">
                <a:solidFill>
                  <a:srgbClr val="000000"/>
                </a:solidFill>
                <a:latin typeface="Arial"/>
                <a:ea typeface="Arial"/>
                <a:cs typeface="Arial"/>
                <a:sym typeface="Arial"/>
              </a:rPr>
              <a:t>pressure recovery</a:t>
            </a:r>
            <a:r>
              <a:rPr lang="en-GB" sz="1500">
                <a:solidFill>
                  <a:srgbClr val="000000"/>
                </a:solidFill>
                <a:latin typeface="Arial"/>
                <a:ea typeface="Arial"/>
                <a:cs typeface="Arial"/>
                <a:sym typeface="Arial"/>
              </a:rPr>
              <a:t>, especially in </a:t>
            </a:r>
            <a:r>
              <a:rPr b="1" lang="en-GB" sz="1500">
                <a:solidFill>
                  <a:srgbClr val="000000"/>
                </a:solidFill>
                <a:latin typeface="Arial"/>
                <a:ea typeface="Arial"/>
                <a:cs typeface="Arial"/>
                <a:sym typeface="Arial"/>
              </a:rPr>
              <a:t>supersonic diffuser</a:t>
            </a:r>
            <a:r>
              <a:rPr lang="en-GB" sz="1500">
                <a:solidFill>
                  <a:srgbClr val="000000"/>
                </a:solidFill>
                <a:latin typeface="Arial"/>
                <a:ea typeface="Arial"/>
                <a:cs typeface="Arial"/>
                <a:sym typeface="Arial"/>
              </a:rPr>
              <a:t> applications.</a:t>
            </a:r>
            <a:br>
              <a:rPr lang="en-GB" sz="1500">
                <a:solidFill>
                  <a:srgbClr val="000000"/>
                </a:solidFill>
                <a:latin typeface="Arial"/>
                <a:ea typeface="Arial"/>
                <a:cs typeface="Arial"/>
                <a:sym typeface="Arial"/>
              </a:rPr>
            </a:br>
            <a:r>
              <a:rPr lang="en-GB" sz="1500">
                <a:solidFill>
                  <a:srgbClr val="000000"/>
                </a:solidFill>
                <a:latin typeface="Arial"/>
                <a:ea typeface="Arial"/>
                <a:cs typeface="Arial"/>
                <a:sym typeface="Arial"/>
              </a:rPr>
              <a:t>4.Outperformed passive cavities in separation control, though with slightly </a:t>
            </a:r>
            <a:r>
              <a:rPr b="1" lang="en-GB" sz="1500">
                <a:solidFill>
                  <a:srgbClr val="000000"/>
                </a:solidFill>
                <a:latin typeface="Arial"/>
                <a:ea typeface="Arial"/>
                <a:cs typeface="Arial"/>
                <a:sym typeface="Arial"/>
              </a:rPr>
              <a:t>higher shock loss</a:t>
            </a:r>
            <a:r>
              <a:rPr lang="en-GB" sz="1500">
                <a:solidFill>
                  <a:srgbClr val="000000"/>
                </a:solidFill>
                <a:latin typeface="Arial"/>
                <a:ea typeface="Arial"/>
                <a:cs typeface="Arial"/>
                <a:sym typeface="Arial"/>
              </a:rPr>
              <a:t>.</a:t>
            </a:r>
            <a:br>
              <a:rPr lang="en-GB" sz="1500">
                <a:solidFill>
                  <a:srgbClr val="000000"/>
                </a:solidFill>
                <a:latin typeface="Arial"/>
                <a:ea typeface="Arial"/>
                <a:cs typeface="Arial"/>
                <a:sym typeface="Arial"/>
              </a:rPr>
            </a:br>
            <a:r>
              <a:rPr lang="en-GB" sz="1500">
                <a:solidFill>
                  <a:srgbClr val="000000"/>
                </a:solidFill>
                <a:latin typeface="Arial"/>
                <a:ea typeface="Arial"/>
                <a:cs typeface="Arial"/>
                <a:sym typeface="Arial"/>
              </a:rPr>
              <a:t>5.Ideal for high-speed systems where </a:t>
            </a:r>
            <a:r>
              <a:rPr b="1" lang="en-GB" sz="1500">
                <a:solidFill>
                  <a:srgbClr val="000000"/>
                </a:solidFill>
                <a:latin typeface="Arial"/>
                <a:ea typeface="Arial"/>
                <a:cs typeface="Arial"/>
                <a:sym typeface="Arial"/>
              </a:rPr>
              <a:t>wave drag and flow separation</a:t>
            </a:r>
            <a:r>
              <a:rPr lang="en-GB" sz="1500">
                <a:solidFill>
                  <a:srgbClr val="000000"/>
                </a:solidFill>
                <a:latin typeface="Arial"/>
                <a:ea typeface="Arial"/>
                <a:cs typeface="Arial"/>
                <a:sym typeface="Arial"/>
              </a:rPr>
              <a:t> are major concerns</a:t>
            </a:r>
            <a:r>
              <a:rPr lang="en-GB"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l">
              <a:lnSpc>
                <a:spcPct val="105000"/>
              </a:lnSpc>
              <a:spcBef>
                <a:spcPts val="1200"/>
              </a:spcBef>
              <a:spcAft>
                <a:spcPts val="1200"/>
              </a:spcAft>
              <a:buNone/>
            </a:pPr>
            <a:r>
              <a:t/>
            </a:r>
            <a:endParaRPr sz="1500">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What is Boundary</a:t>
            </a:r>
            <a:br>
              <a:rPr lang="en-GB"/>
            </a:br>
            <a:r>
              <a:rPr lang="en-GB"/>
              <a:t>Layer ?</a:t>
            </a:r>
            <a:endParaRPr/>
          </a:p>
        </p:txBody>
      </p:sp>
      <p:sp>
        <p:nvSpPr>
          <p:cNvPr id="99" name="Google Shape;99;p15"/>
          <p:cNvSpPr txBox="1"/>
          <p:nvPr>
            <p:ph idx="1" type="body"/>
          </p:nvPr>
        </p:nvSpPr>
        <p:spPr>
          <a:xfrm>
            <a:off x="721225" y="2781725"/>
            <a:ext cx="3300900" cy="15975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1200"/>
              </a:spcAft>
              <a:buNone/>
            </a:pPr>
            <a:r>
              <a:rPr lang="en-GB" sz="1800">
                <a:latin typeface="Merriweather"/>
                <a:ea typeface="Merriweather"/>
                <a:cs typeface="Merriweather"/>
                <a:sym typeface="Merriweather"/>
              </a:rPr>
              <a:t>A fluid region adjacent to a solid surface where viscous forces dominate, velocity gradients are steep, and momentum exchange occurs, influencing drag, heat transfer, and flow separation transition.</a:t>
            </a:r>
            <a:endParaRPr/>
          </a:p>
        </p:txBody>
      </p:sp>
      <p:pic>
        <p:nvPicPr>
          <p:cNvPr id="100" name="Google Shape;100;p15" title="friction-drag.gif"/>
          <p:cNvPicPr preferRelativeResize="0"/>
          <p:nvPr/>
        </p:nvPicPr>
        <p:blipFill>
          <a:blip r:embed="rId3">
            <a:alphaModFix/>
          </a:blip>
          <a:stretch>
            <a:fillRect/>
          </a:stretch>
        </p:blipFill>
        <p:spPr>
          <a:xfrm>
            <a:off x="4572000" y="1318650"/>
            <a:ext cx="4372263" cy="306057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2"/>
          <p:cNvSpPr txBox="1"/>
          <p:nvPr>
            <p:ph idx="1" type="body"/>
          </p:nvPr>
        </p:nvSpPr>
        <p:spPr>
          <a:xfrm>
            <a:off x="729450" y="1324100"/>
            <a:ext cx="3842700" cy="3015900"/>
          </a:xfrm>
          <a:prstGeom prst="rect">
            <a:avLst/>
          </a:prstGeom>
        </p:spPr>
        <p:txBody>
          <a:bodyPr anchorCtr="0" anchor="t" bIns="91425" lIns="91425" spcFirstLastPara="1" rIns="91425" wrap="square" tIns="91425">
            <a:normAutofit/>
          </a:bodyPr>
          <a:lstStyle/>
          <a:p>
            <a:pPr indent="-317500" lvl="0" marL="457200" rtl="0" algn="l">
              <a:spcBef>
                <a:spcPts val="1200"/>
              </a:spcBef>
              <a:spcAft>
                <a:spcPts val="0"/>
              </a:spcAft>
              <a:buClr>
                <a:srgbClr val="000000"/>
              </a:buClr>
              <a:buSzPts val="1400"/>
              <a:buFont typeface="Arial"/>
              <a:buChar char="●"/>
            </a:pPr>
            <a:r>
              <a:rPr b="1" lang="en-GB" sz="1600"/>
              <a:t>When can we use low - profile VGs?</a:t>
            </a:r>
            <a:endParaRPr b="1" sz="1600"/>
          </a:p>
          <a:p>
            <a:pPr indent="0" lvl="0" marL="0" rtl="0" algn="l">
              <a:spcBef>
                <a:spcPts val="1200"/>
              </a:spcBef>
              <a:spcAft>
                <a:spcPts val="0"/>
              </a:spcAft>
              <a:buNone/>
            </a:pPr>
            <a:r>
              <a:rPr lang="en-GB" sz="1600">
                <a:solidFill>
                  <a:srgbClr val="000000"/>
                </a:solidFill>
                <a:latin typeface="Arial"/>
                <a:ea typeface="Arial"/>
                <a:cs typeface="Arial"/>
                <a:sym typeface="Arial"/>
              </a:rPr>
              <a:t>They are typically best for being applied to applications where flow-separation locations are relatively fixed and the generators can be placed reasonably close (less than 100h) upstream of the baseline separation.</a:t>
            </a:r>
            <a:endParaRPr sz="1600">
              <a:solidFill>
                <a:srgbClr val="000000"/>
              </a:solidFill>
              <a:latin typeface="Arial"/>
              <a:ea typeface="Arial"/>
              <a:cs typeface="Arial"/>
              <a:sym typeface="Arial"/>
            </a:endParaRPr>
          </a:p>
          <a:p>
            <a:pPr indent="0" lvl="0" marL="457200" rtl="0" algn="l">
              <a:spcBef>
                <a:spcPts val="1200"/>
              </a:spcBef>
              <a:spcAft>
                <a:spcPts val="1200"/>
              </a:spcAft>
              <a:buNone/>
            </a:pPr>
            <a:r>
              <a:t/>
            </a:r>
            <a:endParaRPr b="1" sz="1600"/>
          </a:p>
        </p:txBody>
      </p:sp>
      <p:pic>
        <p:nvPicPr>
          <p:cNvPr id="277" name="Google Shape;277;p42" title="WhatsApp Image 2025-04-22 at 16.03.33.jpeg"/>
          <p:cNvPicPr preferRelativeResize="0"/>
          <p:nvPr/>
        </p:nvPicPr>
        <p:blipFill>
          <a:blip r:embed="rId3">
            <a:alphaModFix/>
          </a:blip>
          <a:stretch>
            <a:fillRect/>
          </a:stretch>
        </p:blipFill>
        <p:spPr>
          <a:xfrm>
            <a:off x="4724550" y="1135275"/>
            <a:ext cx="4267050" cy="3642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3"/>
          <p:cNvSpPr txBox="1"/>
          <p:nvPr>
            <p:ph type="title"/>
          </p:nvPr>
        </p:nvSpPr>
        <p:spPr>
          <a:xfrm>
            <a:off x="729450" y="559800"/>
            <a:ext cx="7688700" cy="485400"/>
          </a:xfrm>
          <a:prstGeom prst="rect">
            <a:avLst/>
          </a:prstGeom>
        </p:spPr>
        <p:txBody>
          <a:bodyPr anchorCtr="0" anchor="t" bIns="91425" lIns="91425" spcFirstLastPara="1" rIns="91425" wrap="square" tIns="91425">
            <a:normAutofit/>
          </a:bodyPr>
          <a:lstStyle/>
          <a:p>
            <a:pPr indent="0" lvl="0" marL="0" rtl="0" algn="l">
              <a:lnSpc>
                <a:spcPct val="115000"/>
              </a:lnSpc>
              <a:spcBef>
                <a:spcPts val="1400"/>
              </a:spcBef>
              <a:spcAft>
                <a:spcPts val="400"/>
              </a:spcAft>
              <a:buNone/>
            </a:pPr>
            <a:r>
              <a:rPr lang="en-GB" sz="1300">
                <a:solidFill>
                  <a:srgbClr val="000000"/>
                </a:solidFill>
                <a:latin typeface="Arial"/>
                <a:ea typeface="Arial"/>
                <a:cs typeface="Arial"/>
                <a:sym typeface="Arial"/>
              </a:rPr>
              <a:t>                                         </a:t>
            </a:r>
            <a:r>
              <a:rPr lang="en-GB" sz="1800">
                <a:solidFill>
                  <a:srgbClr val="000000"/>
                </a:solidFill>
                <a:latin typeface="Arial"/>
                <a:ea typeface="Arial"/>
                <a:cs typeface="Arial"/>
                <a:sym typeface="Arial"/>
              </a:rPr>
              <a:t> 4. How to Use Them Best</a:t>
            </a:r>
            <a:endParaRPr sz="3100"/>
          </a:p>
        </p:txBody>
      </p:sp>
      <p:sp>
        <p:nvSpPr>
          <p:cNvPr id="283" name="Google Shape;283;p43"/>
          <p:cNvSpPr txBox="1"/>
          <p:nvPr>
            <p:ph idx="1" type="body"/>
          </p:nvPr>
        </p:nvSpPr>
        <p:spPr>
          <a:xfrm>
            <a:off x="729450" y="1427375"/>
            <a:ext cx="4785900" cy="29127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GB" sz="1400">
                <a:solidFill>
                  <a:srgbClr val="000000"/>
                </a:solidFill>
                <a:latin typeface="Arial"/>
                <a:ea typeface="Arial"/>
                <a:cs typeface="Arial"/>
                <a:sym typeface="Arial"/>
              </a:rPr>
              <a:t>    </a:t>
            </a:r>
            <a:r>
              <a:rPr b="1" lang="en-GB" sz="1400">
                <a:solidFill>
                  <a:srgbClr val="000000"/>
                </a:solidFill>
                <a:latin typeface="Arial"/>
                <a:ea typeface="Arial"/>
                <a:cs typeface="Arial"/>
                <a:sym typeface="Arial"/>
              </a:rPr>
              <a:t>Design Tips from the Paper:</a:t>
            </a:r>
            <a:endParaRPr b="1" sz="1400">
              <a:solidFill>
                <a:srgbClr val="000000"/>
              </a:solidFill>
              <a:latin typeface="Arial"/>
              <a:ea typeface="Arial"/>
              <a:cs typeface="Arial"/>
              <a:sym typeface="Arial"/>
            </a:endParaRPr>
          </a:p>
          <a:p>
            <a:pPr indent="-317500" lvl="0" marL="457200" rtl="0" algn="l">
              <a:spcBef>
                <a:spcPts val="1200"/>
              </a:spcBef>
              <a:spcAft>
                <a:spcPts val="0"/>
              </a:spcAft>
              <a:buClr>
                <a:srgbClr val="000000"/>
              </a:buClr>
              <a:buSzPts val="1400"/>
              <a:buFont typeface="Arial"/>
              <a:buChar char="●"/>
            </a:pPr>
            <a:r>
              <a:rPr lang="en-GB" sz="1400">
                <a:solidFill>
                  <a:srgbClr val="000000"/>
                </a:solidFill>
                <a:latin typeface="Arial"/>
                <a:ea typeface="Arial"/>
                <a:cs typeface="Arial"/>
                <a:sym typeface="Arial"/>
              </a:rPr>
              <a:t>Best placed </a:t>
            </a:r>
            <a:r>
              <a:rPr b="1" lang="en-GB" sz="1400">
                <a:solidFill>
                  <a:srgbClr val="000000"/>
                </a:solidFill>
                <a:latin typeface="Arial"/>
                <a:ea typeface="Arial"/>
                <a:cs typeface="Arial"/>
                <a:sym typeface="Arial"/>
              </a:rPr>
              <a:t>5–30 VG heights upstream</a:t>
            </a:r>
            <a:r>
              <a:rPr lang="en-GB" sz="1400">
                <a:solidFill>
                  <a:srgbClr val="000000"/>
                </a:solidFill>
                <a:latin typeface="Arial"/>
                <a:ea typeface="Arial"/>
                <a:cs typeface="Arial"/>
                <a:sym typeface="Arial"/>
              </a:rPr>
              <a:t> of where separation happens.</a:t>
            </a:r>
            <a:br>
              <a:rPr lang="en-GB" sz="1400">
                <a:solidFill>
                  <a:srgbClr val="000000"/>
                </a:solidFill>
                <a:latin typeface="Arial"/>
                <a:ea typeface="Arial"/>
                <a:cs typeface="Arial"/>
                <a:sym typeface="Arial"/>
              </a:rPr>
            </a:b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GB" sz="1400">
                <a:solidFill>
                  <a:srgbClr val="000000"/>
                </a:solidFill>
                <a:latin typeface="Arial"/>
                <a:ea typeface="Arial"/>
                <a:cs typeface="Arial"/>
                <a:sym typeface="Arial"/>
              </a:rPr>
              <a:t>Use </a:t>
            </a:r>
            <a:r>
              <a:rPr b="1" lang="en-GB" sz="1400">
                <a:solidFill>
                  <a:srgbClr val="000000"/>
                </a:solidFill>
                <a:latin typeface="Arial"/>
                <a:ea typeface="Arial"/>
                <a:cs typeface="Arial"/>
                <a:sym typeface="Arial"/>
              </a:rPr>
              <a:t>counter-rotating spaced vanes</a:t>
            </a:r>
            <a:r>
              <a:rPr lang="en-GB" sz="1400">
                <a:solidFill>
                  <a:srgbClr val="000000"/>
                </a:solidFill>
                <a:latin typeface="Arial"/>
                <a:ea typeface="Arial"/>
                <a:cs typeface="Arial"/>
                <a:sym typeface="Arial"/>
              </a:rPr>
              <a:t> (last longer, more effective).</a:t>
            </a:r>
            <a:br>
              <a:rPr lang="en-GB" sz="1400">
                <a:solidFill>
                  <a:srgbClr val="000000"/>
                </a:solidFill>
                <a:latin typeface="Arial"/>
                <a:ea typeface="Arial"/>
                <a:cs typeface="Arial"/>
                <a:sym typeface="Arial"/>
              </a:rPr>
            </a:b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GB" sz="1400">
                <a:solidFill>
                  <a:srgbClr val="000000"/>
                </a:solidFill>
                <a:latin typeface="Arial"/>
                <a:ea typeface="Arial"/>
                <a:cs typeface="Arial"/>
                <a:sym typeface="Arial"/>
              </a:rPr>
              <a:t>Don’t make the vortices too strong — just strong enough to fix the flow</a:t>
            </a:r>
            <a:endParaRPr sz="1600"/>
          </a:p>
        </p:txBody>
      </p:sp>
      <p:pic>
        <p:nvPicPr>
          <p:cNvPr id="284" name="Google Shape;284;p43" title="1-s2.0-S0360319917310467-fx1.jpg"/>
          <p:cNvPicPr preferRelativeResize="0"/>
          <p:nvPr/>
        </p:nvPicPr>
        <p:blipFill>
          <a:blip r:embed="rId3">
            <a:alphaModFix/>
          </a:blip>
          <a:stretch>
            <a:fillRect/>
          </a:stretch>
        </p:blipFill>
        <p:spPr>
          <a:xfrm>
            <a:off x="5515350" y="1254875"/>
            <a:ext cx="3382475" cy="34688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4"/>
          <p:cNvSpPr txBox="1"/>
          <p:nvPr>
            <p:ph type="title"/>
          </p:nvPr>
        </p:nvSpPr>
        <p:spPr>
          <a:xfrm>
            <a:off x="729450" y="528800"/>
            <a:ext cx="7688700" cy="568200"/>
          </a:xfrm>
          <a:prstGeom prst="rect">
            <a:avLst/>
          </a:prstGeom>
        </p:spPr>
        <p:txBody>
          <a:bodyPr anchorCtr="0" anchor="t" bIns="91425" lIns="91425" spcFirstLastPara="1" rIns="91425" wrap="square" tIns="91425">
            <a:normAutofit/>
          </a:bodyPr>
          <a:lstStyle/>
          <a:p>
            <a:pPr indent="0" lvl="0" marL="0" rtl="0" algn="l">
              <a:lnSpc>
                <a:spcPct val="115000"/>
              </a:lnSpc>
              <a:spcBef>
                <a:spcPts val="1400"/>
              </a:spcBef>
              <a:spcAft>
                <a:spcPts val="400"/>
              </a:spcAft>
              <a:buNone/>
            </a:pPr>
            <a:r>
              <a:rPr lang="en-GB" sz="1300">
                <a:solidFill>
                  <a:srgbClr val="000000"/>
                </a:solidFill>
                <a:latin typeface="Arial"/>
                <a:ea typeface="Arial"/>
                <a:cs typeface="Arial"/>
                <a:sym typeface="Arial"/>
              </a:rPr>
              <a:t>                       </a:t>
            </a:r>
            <a:r>
              <a:rPr lang="en-GB" sz="1800">
                <a:solidFill>
                  <a:srgbClr val="000000"/>
                </a:solidFill>
                <a:latin typeface="Arial"/>
                <a:ea typeface="Arial"/>
                <a:cs typeface="Arial"/>
                <a:sym typeface="Arial"/>
              </a:rPr>
              <a:t> 5. Where Can We Use Low-Profile VGs?</a:t>
            </a:r>
            <a:endParaRPr sz="3100"/>
          </a:p>
        </p:txBody>
      </p:sp>
      <p:sp>
        <p:nvSpPr>
          <p:cNvPr id="290" name="Google Shape;290;p44"/>
          <p:cNvSpPr txBox="1"/>
          <p:nvPr>
            <p:ph idx="1" type="body"/>
          </p:nvPr>
        </p:nvSpPr>
        <p:spPr>
          <a:xfrm>
            <a:off x="729450" y="1334425"/>
            <a:ext cx="7688700" cy="32019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GB"/>
              <a:t>  </a:t>
            </a:r>
            <a:r>
              <a:rPr lang="en-GB" sz="1700"/>
              <a:t>                  </a:t>
            </a:r>
            <a:r>
              <a:rPr lang="en-GB" sz="4467"/>
              <a:t>            </a:t>
            </a:r>
            <a:r>
              <a:rPr b="1" lang="en-GB" sz="6167">
                <a:solidFill>
                  <a:srgbClr val="000000"/>
                </a:solidFill>
                <a:latin typeface="Arial"/>
                <a:ea typeface="Arial"/>
                <a:cs typeface="Arial"/>
                <a:sym typeface="Arial"/>
              </a:rPr>
              <a:t>Application  </a:t>
            </a:r>
            <a:r>
              <a:rPr b="1" lang="en-GB" sz="4567">
                <a:solidFill>
                  <a:srgbClr val="000000"/>
                </a:solidFill>
                <a:latin typeface="Arial"/>
                <a:ea typeface="Arial"/>
                <a:cs typeface="Arial"/>
                <a:sym typeface="Arial"/>
              </a:rPr>
              <a:t>                                                                                            </a:t>
            </a:r>
            <a:r>
              <a:rPr b="1" lang="en-GB" sz="5767">
                <a:solidFill>
                  <a:srgbClr val="000000"/>
                </a:solidFill>
                <a:latin typeface="Arial"/>
                <a:ea typeface="Arial"/>
                <a:cs typeface="Arial"/>
                <a:sym typeface="Arial"/>
              </a:rPr>
              <a:t>  </a:t>
            </a:r>
            <a:r>
              <a:rPr b="1" lang="en-GB" sz="6167">
                <a:solidFill>
                  <a:srgbClr val="000000"/>
                </a:solidFill>
                <a:latin typeface="Arial"/>
                <a:ea typeface="Arial"/>
                <a:cs typeface="Arial"/>
                <a:sym typeface="Arial"/>
              </a:rPr>
              <a:t>Purpose</a:t>
            </a:r>
            <a:endParaRPr b="1" sz="6167">
              <a:solidFill>
                <a:srgbClr val="000000"/>
              </a:solidFill>
              <a:latin typeface="Arial"/>
              <a:ea typeface="Arial"/>
              <a:cs typeface="Arial"/>
              <a:sym typeface="Arial"/>
            </a:endParaRPr>
          </a:p>
          <a:p>
            <a:pPr indent="-320208" lvl="0" marL="457200" rtl="0" algn="l">
              <a:lnSpc>
                <a:spcPct val="200000"/>
              </a:lnSpc>
              <a:spcBef>
                <a:spcPts val="1200"/>
              </a:spcBef>
              <a:spcAft>
                <a:spcPts val="0"/>
              </a:spcAft>
              <a:buClr>
                <a:srgbClr val="000000"/>
              </a:buClr>
              <a:buSzPct val="100000"/>
              <a:buFont typeface="Arial"/>
              <a:buChar char="●"/>
            </a:pPr>
            <a:r>
              <a:rPr lang="en-GB" sz="5770">
                <a:solidFill>
                  <a:srgbClr val="000000"/>
                </a:solidFill>
                <a:latin typeface="Arial"/>
                <a:ea typeface="Arial"/>
                <a:cs typeface="Arial"/>
                <a:sym typeface="Arial"/>
              </a:rPr>
              <a:t>  Wings (low-Re, transonic, swept)                                           Improve lift &amp; delay stall</a:t>
            </a:r>
            <a:endParaRPr sz="5770">
              <a:solidFill>
                <a:srgbClr val="000000"/>
              </a:solidFill>
              <a:latin typeface="Arial"/>
              <a:ea typeface="Arial"/>
              <a:cs typeface="Arial"/>
              <a:sym typeface="Arial"/>
            </a:endParaRPr>
          </a:p>
          <a:p>
            <a:pPr indent="-320208" lvl="0" marL="457200" rtl="0" algn="l">
              <a:lnSpc>
                <a:spcPct val="200000"/>
              </a:lnSpc>
              <a:spcBef>
                <a:spcPts val="0"/>
              </a:spcBef>
              <a:spcAft>
                <a:spcPts val="0"/>
              </a:spcAft>
              <a:buClr>
                <a:srgbClr val="000000"/>
              </a:buClr>
              <a:buSzPct val="100000"/>
              <a:buFont typeface="Arial"/>
              <a:buChar char="●"/>
            </a:pPr>
            <a:r>
              <a:rPr lang="en-GB" sz="5770">
                <a:solidFill>
                  <a:srgbClr val="000000"/>
                </a:solidFill>
                <a:latin typeface="Arial"/>
                <a:ea typeface="Arial"/>
                <a:cs typeface="Arial"/>
                <a:sym typeface="Arial"/>
              </a:rPr>
              <a:t>  Gulfstream III noise fix                                                             Reduce cabin noise</a:t>
            </a:r>
            <a:endParaRPr sz="5770">
              <a:solidFill>
                <a:srgbClr val="000000"/>
              </a:solidFill>
              <a:latin typeface="Arial"/>
              <a:ea typeface="Arial"/>
              <a:cs typeface="Arial"/>
              <a:sym typeface="Arial"/>
            </a:endParaRPr>
          </a:p>
          <a:p>
            <a:pPr indent="-320208" lvl="0" marL="457200" rtl="0" algn="l">
              <a:lnSpc>
                <a:spcPct val="200000"/>
              </a:lnSpc>
              <a:spcBef>
                <a:spcPts val="0"/>
              </a:spcBef>
              <a:spcAft>
                <a:spcPts val="0"/>
              </a:spcAft>
              <a:buClr>
                <a:srgbClr val="000000"/>
              </a:buClr>
              <a:buSzPct val="100000"/>
              <a:buFont typeface="Arial"/>
              <a:buChar char="●"/>
            </a:pPr>
            <a:r>
              <a:rPr lang="en-GB" sz="5770">
                <a:solidFill>
                  <a:srgbClr val="000000"/>
                </a:solidFill>
                <a:latin typeface="Arial"/>
                <a:ea typeface="Arial"/>
                <a:cs typeface="Arial"/>
                <a:sym typeface="Arial"/>
              </a:rPr>
              <a:t>  Engine S-ducts                                                                       Prevent inlet distortion</a:t>
            </a:r>
            <a:endParaRPr sz="5770">
              <a:solidFill>
                <a:srgbClr val="000000"/>
              </a:solidFill>
              <a:latin typeface="Arial"/>
              <a:ea typeface="Arial"/>
              <a:cs typeface="Arial"/>
              <a:sym typeface="Arial"/>
            </a:endParaRPr>
          </a:p>
          <a:p>
            <a:pPr indent="-320208" lvl="0" marL="457200" rtl="0" algn="l">
              <a:lnSpc>
                <a:spcPct val="200000"/>
              </a:lnSpc>
              <a:spcBef>
                <a:spcPts val="0"/>
              </a:spcBef>
              <a:spcAft>
                <a:spcPts val="0"/>
              </a:spcAft>
              <a:buClr>
                <a:srgbClr val="000000"/>
              </a:buClr>
              <a:buSzPct val="100000"/>
              <a:buFont typeface="Arial"/>
              <a:buChar char="●"/>
            </a:pPr>
            <a:r>
              <a:rPr lang="en-GB" sz="5770">
                <a:solidFill>
                  <a:srgbClr val="000000"/>
                </a:solidFill>
                <a:latin typeface="Arial"/>
                <a:ea typeface="Arial"/>
                <a:cs typeface="Arial"/>
                <a:sym typeface="Arial"/>
              </a:rPr>
              <a:t>  Overwing fairings (e.g. V-22 Osprey)                                   Reduce drag, improve flow</a:t>
            </a:r>
            <a:endParaRPr sz="5770">
              <a:solidFill>
                <a:srgbClr val="000000"/>
              </a:solidFill>
              <a:latin typeface="Arial"/>
              <a:ea typeface="Arial"/>
              <a:cs typeface="Arial"/>
              <a:sym typeface="Arial"/>
            </a:endParaRPr>
          </a:p>
          <a:p>
            <a:pPr indent="-320208" lvl="0" marL="457200" rtl="0" algn="l">
              <a:lnSpc>
                <a:spcPct val="200000"/>
              </a:lnSpc>
              <a:spcBef>
                <a:spcPts val="0"/>
              </a:spcBef>
              <a:spcAft>
                <a:spcPts val="0"/>
              </a:spcAft>
              <a:buClr>
                <a:srgbClr val="000000"/>
              </a:buClr>
              <a:buSzPct val="100000"/>
              <a:buFont typeface="Arial"/>
              <a:buChar char="●"/>
            </a:pPr>
            <a:r>
              <a:rPr lang="en-GB" sz="5770">
                <a:solidFill>
                  <a:srgbClr val="000000"/>
                </a:solidFill>
                <a:latin typeface="Arial"/>
                <a:ea typeface="Arial"/>
                <a:cs typeface="Arial"/>
                <a:sym typeface="Arial"/>
              </a:rPr>
              <a:t>  Pressure recovery zones                                                 Boost aerodynamic efficiency</a:t>
            </a:r>
            <a:endParaRPr sz="577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b="1" sz="1400">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5"/>
          <p:cNvSpPr txBox="1"/>
          <p:nvPr>
            <p:ph type="title"/>
          </p:nvPr>
        </p:nvSpPr>
        <p:spPr>
          <a:xfrm>
            <a:off x="729450" y="580450"/>
            <a:ext cx="7688700" cy="506100"/>
          </a:xfrm>
          <a:prstGeom prst="rect">
            <a:avLst/>
          </a:prstGeom>
        </p:spPr>
        <p:txBody>
          <a:bodyPr anchorCtr="0" anchor="t" bIns="91425" lIns="91425" spcFirstLastPara="1" rIns="91425" wrap="square" tIns="91425">
            <a:normAutofit/>
          </a:bodyPr>
          <a:lstStyle/>
          <a:p>
            <a:pPr indent="0" lvl="0" marL="0" rtl="0" algn="l">
              <a:lnSpc>
                <a:spcPct val="115000"/>
              </a:lnSpc>
              <a:spcBef>
                <a:spcPts val="1400"/>
              </a:spcBef>
              <a:spcAft>
                <a:spcPts val="400"/>
              </a:spcAft>
              <a:buNone/>
            </a:pPr>
            <a:r>
              <a:rPr lang="en-GB" sz="1300">
                <a:solidFill>
                  <a:srgbClr val="000000"/>
                </a:solidFill>
                <a:latin typeface="Arial"/>
                <a:ea typeface="Arial"/>
                <a:cs typeface="Arial"/>
                <a:sym typeface="Arial"/>
              </a:rPr>
              <a:t>                                                         </a:t>
            </a:r>
            <a:r>
              <a:rPr lang="en-GB" sz="1800">
                <a:solidFill>
                  <a:srgbClr val="000000"/>
                </a:solidFill>
                <a:latin typeface="Arial"/>
                <a:ea typeface="Arial"/>
                <a:cs typeface="Arial"/>
                <a:sym typeface="Arial"/>
              </a:rPr>
              <a:t> 6. Key Takeaways</a:t>
            </a:r>
            <a:endParaRPr sz="3100"/>
          </a:p>
        </p:txBody>
      </p:sp>
      <p:sp>
        <p:nvSpPr>
          <p:cNvPr id="296" name="Google Shape;296;p45"/>
          <p:cNvSpPr txBox="1"/>
          <p:nvPr>
            <p:ph idx="1" type="body"/>
          </p:nvPr>
        </p:nvSpPr>
        <p:spPr>
          <a:xfrm>
            <a:off x="729450" y="1293100"/>
            <a:ext cx="7732800" cy="3046800"/>
          </a:xfrm>
          <a:prstGeom prst="rect">
            <a:avLst/>
          </a:prstGeom>
        </p:spPr>
        <p:txBody>
          <a:bodyPr anchorCtr="0" anchor="t" bIns="91425" lIns="91425" spcFirstLastPara="1" rIns="91425" wrap="square" tIns="91425">
            <a:normAutofit/>
          </a:bodyPr>
          <a:lstStyle/>
          <a:p>
            <a:pPr indent="-323850" lvl="0" marL="457200" rtl="0" algn="l">
              <a:spcBef>
                <a:spcPts val="1200"/>
              </a:spcBef>
              <a:spcAft>
                <a:spcPts val="0"/>
              </a:spcAft>
              <a:buClr>
                <a:srgbClr val="000000"/>
              </a:buClr>
              <a:buSzPts val="1500"/>
              <a:buFont typeface="Arial"/>
              <a:buChar char="●"/>
            </a:pPr>
            <a:r>
              <a:rPr lang="en-GB" sz="1500">
                <a:solidFill>
                  <a:srgbClr val="000000"/>
                </a:solidFill>
                <a:latin typeface="Arial"/>
                <a:ea typeface="Arial"/>
                <a:cs typeface="Arial"/>
                <a:sym typeface="Arial"/>
              </a:rPr>
              <a:t>Low-profile VGs = </a:t>
            </a:r>
            <a:r>
              <a:rPr b="1" lang="en-GB" sz="1500">
                <a:solidFill>
                  <a:srgbClr val="000000"/>
                </a:solidFill>
                <a:latin typeface="Arial"/>
                <a:ea typeface="Arial"/>
                <a:cs typeface="Arial"/>
                <a:sym typeface="Arial"/>
              </a:rPr>
              <a:t>small, smart flow-fixers</a:t>
            </a:r>
            <a:r>
              <a:rPr lang="en-GB" sz="1500">
                <a:solidFill>
                  <a:srgbClr val="000000"/>
                </a:solidFill>
                <a:latin typeface="Arial"/>
                <a:ea typeface="Arial"/>
                <a:cs typeface="Arial"/>
                <a:sym typeface="Arial"/>
              </a:rPr>
              <a:t>.</a:t>
            </a:r>
            <a:br>
              <a:rPr lang="en-GB" sz="1500">
                <a:solidFill>
                  <a:srgbClr val="000000"/>
                </a:solidFill>
                <a:latin typeface="Arial"/>
                <a:ea typeface="Arial"/>
                <a:cs typeface="Arial"/>
                <a:sym typeface="Arial"/>
              </a:rPr>
            </a:br>
            <a:endParaRPr sz="1500">
              <a:solidFill>
                <a:srgbClr val="000000"/>
              </a:solidFill>
              <a:latin typeface="Arial"/>
              <a:ea typeface="Arial"/>
              <a:cs typeface="Arial"/>
              <a:sym typeface="Arial"/>
            </a:endParaRPr>
          </a:p>
          <a:p>
            <a:pPr indent="-323850" lvl="0" marL="457200" rtl="0" algn="l">
              <a:spcBef>
                <a:spcPts val="0"/>
              </a:spcBef>
              <a:spcAft>
                <a:spcPts val="0"/>
              </a:spcAft>
              <a:buClr>
                <a:srgbClr val="000000"/>
              </a:buClr>
              <a:buSzPts val="1500"/>
              <a:buFont typeface="Arial"/>
              <a:buChar char="●"/>
            </a:pPr>
            <a:r>
              <a:rPr lang="en-GB" sz="1500">
                <a:solidFill>
                  <a:srgbClr val="000000"/>
                </a:solidFill>
                <a:latin typeface="Arial"/>
                <a:ea typeface="Arial"/>
                <a:cs typeface="Arial"/>
                <a:sym typeface="Arial"/>
              </a:rPr>
              <a:t>Control separation with </a:t>
            </a:r>
            <a:r>
              <a:rPr b="1" lang="en-GB" sz="1500">
                <a:solidFill>
                  <a:srgbClr val="000000"/>
                </a:solidFill>
                <a:latin typeface="Arial"/>
                <a:ea typeface="Arial"/>
                <a:cs typeface="Arial"/>
                <a:sym typeface="Arial"/>
              </a:rPr>
              <a:t>less drag</a:t>
            </a:r>
            <a:r>
              <a:rPr lang="en-GB" sz="1500">
                <a:solidFill>
                  <a:srgbClr val="000000"/>
                </a:solidFill>
                <a:latin typeface="Arial"/>
                <a:ea typeface="Arial"/>
                <a:cs typeface="Arial"/>
                <a:sym typeface="Arial"/>
              </a:rPr>
              <a:t>, </a:t>
            </a:r>
            <a:r>
              <a:rPr b="1" lang="en-GB" sz="1500">
                <a:solidFill>
                  <a:srgbClr val="000000"/>
                </a:solidFill>
                <a:latin typeface="Arial"/>
                <a:ea typeface="Arial"/>
                <a:cs typeface="Arial"/>
                <a:sym typeface="Arial"/>
              </a:rPr>
              <a:t>less weight</a:t>
            </a:r>
            <a:r>
              <a:rPr lang="en-GB" sz="1500">
                <a:solidFill>
                  <a:srgbClr val="000000"/>
                </a:solidFill>
                <a:latin typeface="Arial"/>
                <a:ea typeface="Arial"/>
                <a:cs typeface="Arial"/>
                <a:sym typeface="Arial"/>
              </a:rPr>
              <a:t>, and </a:t>
            </a:r>
            <a:r>
              <a:rPr b="1" lang="en-GB" sz="1500">
                <a:solidFill>
                  <a:srgbClr val="000000"/>
                </a:solidFill>
                <a:latin typeface="Arial"/>
                <a:ea typeface="Arial"/>
                <a:cs typeface="Arial"/>
                <a:sym typeface="Arial"/>
              </a:rPr>
              <a:t>better stealth</a:t>
            </a:r>
            <a:r>
              <a:rPr lang="en-GB" sz="1500">
                <a:solidFill>
                  <a:srgbClr val="000000"/>
                </a:solidFill>
                <a:latin typeface="Arial"/>
                <a:ea typeface="Arial"/>
                <a:cs typeface="Arial"/>
                <a:sym typeface="Arial"/>
              </a:rPr>
              <a:t>.</a:t>
            </a:r>
            <a:br>
              <a:rPr lang="en-GB" sz="1500">
                <a:solidFill>
                  <a:srgbClr val="000000"/>
                </a:solidFill>
                <a:latin typeface="Arial"/>
                <a:ea typeface="Arial"/>
                <a:cs typeface="Arial"/>
                <a:sym typeface="Arial"/>
              </a:rPr>
            </a:br>
            <a:endParaRPr sz="1500">
              <a:solidFill>
                <a:srgbClr val="000000"/>
              </a:solidFill>
              <a:latin typeface="Arial"/>
              <a:ea typeface="Arial"/>
              <a:cs typeface="Arial"/>
              <a:sym typeface="Arial"/>
            </a:endParaRPr>
          </a:p>
          <a:p>
            <a:pPr indent="-323850" lvl="0" marL="457200" rtl="0" algn="l">
              <a:spcBef>
                <a:spcPts val="0"/>
              </a:spcBef>
              <a:spcAft>
                <a:spcPts val="0"/>
              </a:spcAft>
              <a:buClr>
                <a:srgbClr val="000000"/>
              </a:buClr>
              <a:buSzPts val="1500"/>
              <a:buFont typeface="Arial"/>
              <a:buChar char="●"/>
            </a:pPr>
            <a:r>
              <a:rPr lang="en-GB" sz="1500">
                <a:solidFill>
                  <a:srgbClr val="000000"/>
                </a:solidFill>
                <a:latin typeface="Arial"/>
                <a:ea typeface="Arial"/>
                <a:cs typeface="Arial"/>
                <a:sym typeface="Arial"/>
              </a:rPr>
              <a:t>Ideal for </a:t>
            </a:r>
            <a:r>
              <a:rPr b="1" lang="en-GB" sz="1500">
                <a:solidFill>
                  <a:srgbClr val="000000"/>
                </a:solidFill>
                <a:latin typeface="Arial"/>
                <a:ea typeface="Arial"/>
                <a:cs typeface="Arial"/>
                <a:sym typeface="Arial"/>
              </a:rPr>
              <a:t>modern aircraft</a:t>
            </a:r>
            <a:r>
              <a:rPr lang="en-GB" sz="1500">
                <a:solidFill>
                  <a:srgbClr val="000000"/>
                </a:solidFill>
                <a:latin typeface="Arial"/>
                <a:ea typeface="Arial"/>
                <a:cs typeface="Arial"/>
                <a:sym typeface="Arial"/>
              </a:rPr>
              <a:t>, from </a:t>
            </a:r>
            <a:r>
              <a:rPr b="1" lang="en-GB" sz="1500">
                <a:solidFill>
                  <a:srgbClr val="000000"/>
                </a:solidFill>
                <a:latin typeface="Arial"/>
                <a:ea typeface="Arial"/>
                <a:cs typeface="Arial"/>
                <a:sym typeface="Arial"/>
              </a:rPr>
              <a:t>UAVs to fighters</a:t>
            </a:r>
            <a:r>
              <a:rPr lang="en-GB" sz="1500">
                <a:solidFill>
                  <a:srgbClr val="000000"/>
                </a:solidFill>
                <a:latin typeface="Arial"/>
                <a:ea typeface="Arial"/>
                <a:cs typeface="Arial"/>
                <a:sym typeface="Arial"/>
              </a:rPr>
              <a:t> to </a:t>
            </a:r>
            <a:r>
              <a:rPr b="1" lang="en-GB" sz="1500">
                <a:solidFill>
                  <a:srgbClr val="000000"/>
                </a:solidFill>
                <a:latin typeface="Arial"/>
                <a:ea typeface="Arial"/>
                <a:cs typeface="Arial"/>
                <a:sym typeface="Arial"/>
              </a:rPr>
              <a:t>commercial jets</a:t>
            </a:r>
            <a:r>
              <a:rPr lang="en-GB" sz="1500">
                <a:solidFill>
                  <a:srgbClr val="000000"/>
                </a:solidFill>
                <a:latin typeface="Arial"/>
                <a:ea typeface="Arial"/>
                <a:cs typeface="Arial"/>
                <a:sym typeface="Arial"/>
              </a:rPr>
              <a:t>.</a:t>
            </a:r>
            <a:br>
              <a:rPr lang="en-GB" sz="1500">
                <a:solidFill>
                  <a:srgbClr val="000000"/>
                </a:solidFill>
                <a:latin typeface="Arial"/>
                <a:ea typeface="Arial"/>
                <a:cs typeface="Arial"/>
                <a:sym typeface="Arial"/>
              </a:rPr>
            </a:br>
            <a:endParaRPr sz="1500">
              <a:solidFill>
                <a:srgbClr val="000000"/>
              </a:solidFill>
              <a:latin typeface="Arial"/>
              <a:ea typeface="Arial"/>
              <a:cs typeface="Arial"/>
              <a:sym typeface="Arial"/>
            </a:endParaRPr>
          </a:p>
          <a:p>
            <a:pPr indent="-323850" lvl="0" marL="457200" rtl="0" algn="l">
              <a:spcBef>
                <a:spcPts val="0"/>
              </a:spcBef>
              <a:spcAft>
                <a:spcPts val="0"/>
              </a:spcAft>
              <a:buClr>
                <a:srgbClr val="000000"/>
              </a:buClr>
              <a:buSzPts val="1500"/>
              <a:buFont typeface="Arial"/>
              <a:buChar char="●"/>
            </a:pPr>
            <a:r>
              <a:rPr lang="en-GB" sz="1500">
                <a:solidFill>
                  <a:srgbClr val="000000"/>
                </a:solidFill>
                <a:latin typeface="Arial"/>
                <a:ea typeface="Arial"/>
                <a:cs typeface="Arial"/>
                <a:sym typeface="Arial"/>
              </a:rPr>
              <a:t>Simple solution with </a:t>
            </a:r>
            <a:r>
              <a:rPr b="1" lang="en-GB" sz="1500">
                <a:solidFill>
                  <a:srgbClr val="000000"/>
                </a:solidFill>
                <a:latin typeface="Arial"/>
                <a:ea typeface="Arial"/>
                <a:cs typeface="Arial"/>
                <a:sym typeface="Arial"/>
              </a:rPr>
              <a:t>huge impact</a:t>
            </a:r>
            <a:r>
              <a:rPr lang="en-GB" sz="1500">
                <a:solidFill>
                  <a:srgbClr val="000000"/>
                </a:solidFill>
                <a:latin typeface="Arial"/>
                <a:ea typeface="Arial"/>
                <a:cs typeface="Arial"/>
                <a:sym typeface="Arial"/>
              </a:rPr>
              <a:t> on aerodynamic </a:t>
            </a:r>
            <a:r>
              <a:rPr lang="en-GB" sz="1500">
                <a:solidFill>
                  <a:srgbClr val="000000"/>
                </a:solidFill>
                <a:latin typeface="Arial"/>
                <a:ea typeface="Arial"/>
                <a:cs typeface="Arial"/>
                <a:sym typeface="Arial"/>
              </a:rPr>
              <a:t>p</a:t>
            </a:r>
            <a:r>
              <a:rPr lang="en-GB" sz="1500">
                <a:solidFill>
                  <a:srgbClr val="000000"/>
                </a:solidFill>
                <a:latin typeface="Arial"/>
                <a:ea typeface="Arial"/>
                <a:cs typeface="Arial"/>
                <a:sym typeface="Arial"/>
              </a:rPr>
              <a:t>erformance.</a:t>
            </a:r>
            <a:endParaRPr sz="17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6"/>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GB" sz="2040"/>
              <a:t>References</a:t>
            </a:r>
            <a:endParaRPr sz="2040"/>
          </a:p>
        </p:txBody>
      </p:sp>
      <p:sp>
        <p:nvSpPr>
          <p:cNvPr id="302" name="Google Shape;302;p46"/>
          <p:cNvSpPr txBox="1"/>
          <p:nvPr>
            <p:ph idx="1" type="body"/>
          </p:nvPr>
        </p:nvSpPr>
        <p:spPr>
          <a:xfrm>
            <a:off x="729450" y="2078875"/>
            <a:ext cx="7688700" cy="2768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latin typeface="Merriweather"/>
                <a:ea typeface="Merriweather"/>
                <a:cs typeface="Merriweather"/>
                <a:sym typeface="Merriweather"/>
              </a:rPr>
              <a:t>Suction and Blowing: </a:t>
            </a:r>
            <a:r>
              <a:rPr lang="en-GB" u="sng">
                <a:solidFill>
                  <a:schemeClr val="hlink"/>
                </a:solidFill>
                <a:latin typeface="Merriweather"/>
                <a:ea typeface="Merriweather"/>
                <a:cs typeface="Merriweather"/>
                <a:sym typeface="Merriweather"/>
                <a:hlinkClick r:id="rId3"/>
              </a:rPr>
              <a:t>https://www.sciencedirect.com/science/article/pii/S0960148117304688</a:t>
            </a:r>
            <a:endParaRPr>
              <a:latin typeface="Merriweather"/>
              <a:ea typeface="Merriweather"/>
              <a:cs typeface="Merriweather"/>
              <a:sym typeface="Merriweather"/>
            </a:endParaRPr>
          </a:p>
          <a:p>
            <a:pPr indent="0" lvl="0" marL="0" rtl="0" algn="l">
              <a:spcBef>
                <a:spcPts val="1200"/>
              </a:spcBef>
              <a:spcAft>
                <a:spcPts val="0"/>
              </a:spcAft>
              <a:buNone/>
            </a:pPr>
            <a:r>
              <a:rPr lang="en-GB" u="sng">
                <a:solidFill>
                  <a:schemeClr val="hlink"/>
                </a:solidFill>
                <a:latin typeface="Merriweather"/>
                <a:ea typeface="Merriweather"/>
                <a:cs typeface="Merriweather"/>
                <a:sym typeface="Merriweather"/>
                <a:hlinkClick r:id="rId4"/>
              </a:rPr>
              <a:t>https://iopscience.iop.org/article/10.1088/1742-6596/822/1/012009/meta</a:t>
            </a:r>
            <a:endParaRPr>
              <a:latin typeface="Merriweather"/>
              <a:ea typeface="Merriweather"/>
              <a:cs typeface="Merriweather"/>
              <a:sym typeface="Merriweather"/>
            </a:endParaRPr>
          </a:p>
          <a:p>
            <a:pPr indent="0" lvl="0" marL="0" rtl="0" algn="l">
              <a:spcBef>
                <a:spcPts val="1200"/>
              </a:spcBef>
              <a:spcAft>
                <a:spcPts val="0"/>
              </a:spcAft>
              <a:buNone/>
            </a:pPr>
            <a:r>
              <a:rPr lang="en-GB" u="sng">
                <a:solidFill>
                  <a:schemeClr val="hlink"/>
                </a:solidFill>
                <a:latin typeface="Merriweather"/>
                <a:ea typeface="Merriweather"/>
                <a:cs typeface="Merriweather"/>
                <a:sym typeface="Merriweather"/>
                <a:hlinkClick r:id="rId5"/>
              </a:rPr>
              <a:t>https://iopscience.iop.org/article/10.1088/1757-899X/248/1/012009/meta</a:t>
            </a:r>
            <a:endParaRPr>
              <a:latin typeface="Merriweather"/>
              <a:ea typeface="Merriweather"/>
              <a:cs typeface="Merriweather"/>
              <a:sym typeface="Merriweather"/>
            </a:endParaRPr>
          </a:p>
          <a:p>
            <a:pPr indent="0" lvl="0" marL="0" rtl="0" algn="l">
              <a:spcBef>
                <a:spcPts val="1200"/>
              </a:spcBef>
              <a:spcAft>
                <a:spcPts val="0"/>
              </a:spcAft>
              <a:buNone/>
            </a:pPr>
            <a:r>
              <a:rPr b="1" lang="en-GB">
                <a:latin typeface="Merriweather"/>
                <a:ea typeface="Merriweather"/>
                <a:cs typeface="Merriweather"/>
                <a:sym typeface="Merriweather"/>
              </a:rPr>
              <a:t>Plasma Actuators:</a:t>
            </a:r>
            <a:r>
              <a:rPr lang="en-GB">
                <a:latin typeface="Merriweather"/>
                <a:ea typeface="Merriweather"/>
                <a:cs typeface="Merriweather"/>
                <a:sym typeface="Merriweather"/>
              </a:rPr>
              <a:t> </a:t>
            </a:r>
            <a:r>
              <a:rPr lang="en-GB" u="sng">
                <a:solidFill>
                  <a:schemeClr val="hlink"/>
                </a:solidFill>
                <a:latin typeface="Merriweather"/>
                <a:ea typeface="Merriweather"/>
                <a:cs typeface="Merriweather"/>
                <a:sym typeface="Merriweather"/>
                <a:hlinkClick r:id="rId6"/>
              </a:rPr>
              <a:t>https://iopscience.iop.org/article/10.1088/1742-6596/2730/1/012055/meta</a:t>
            </a:r>
            <a:endParaRPr>
              <a:latin typeface="Merriweather"/>
              <a:ea typeface="Merriweather"/>
              <a:cs typeface="Merriweather"/>
              <a:sym typeface="Merriweather"/>
            </a:endParaRPr>
          </a:p>
          <a:p>
            <a:pPr indent="0" lvl="0" marL="0" rtl="0" algn="l">
              <a:spcBef>
                <a:spcPts val="1200"/>
              </a:spcBef>
              <a:spcAft>
                <a:spcPts val="0"/>
              </a:spcAft>
              <a:buNone/>
            </a:pPr>
            <a:r>
              <a:rPr b="1" lang="en-GB">
                <a:latin typeface="Merriweather"/>
                <a:ea typeface="Merriweather"/>
                <a:cs typeface="Merriweather"/>
                <a:sym typeface="Merriweather"/>
              </a:rPr>
              <a:t>Leading Edge rotating cylinder:</a:t>
            </a:r>
            <a:r>
              <a:rPr lang="en-GB">
                <a:latin typeface="Merriweather"/>
                <a:ea typeface="Merriweather"/>
                <a:cs typeface="Merriweather"/>
                <a:sym typeface="Merriweather"/>
              </a:rPr>
              <a:t> </a:t>
            </a:r>
            <a:r>
              <a:rPr lang="en-GB" u="sng">
                <a:solidFill>
                  <a:schemeClr val="hlink"/>
                </a:solidFill>
                <a:latin typeface="Merriweather"/>
                <a:ea typeface="Merriweather"/>
                <a:cs typeface="Merriweather"/>
                <a:sym typeface="Merriweather"/>
                <a:hlinkClick r:id="rId7"/>
              </a:rPr>
              <a:t>https://www.researchgate.net/publication/245429665_Flow_Control_for_an_Airfoil_with_Leading-Edge_Rotation_An_Experimental_Study</a:t>
            </a:r>
            <a:endParaRPr>
              <a:latin typeface="Merriweather"/>
              <a:ea typeface="Merriweather"/>
              <a:cs typeface="Merriweather"/>
              <a:sym typeface="Merriweather"/>
            </a:endParaRPr>
          </a:p>
          <a:p>
            <a:pPr indent="0" lvl="0" marL="0" rtl="0" algn="l">
              <a:spcBef>
                <a:spcPts val="1200"/>
              </a:spcBef>
              <a:spcAft>
                <a:spcPts val="1200"/>
              </a:spcAft>
              <a:buNone/>
            </a:pPr>
            <a:r>
              <a:rPr b="1" lang="en-GB">
                <a:latin typeface="Merriweather"/>
                <a:ea typeface="Merriweather"/>
                <a:cs typeface="Merriweather"/>
                <a:sym typeface="Merriweather"/>
              </a:rPr>
              <a:t>Vortex Generators:</a:t>
            </a:r>
            <a:r>
              <a:rPr lang="en-GB">
                <a:latin typeface="Merriweather"/>
                <a:ea typeface="Merriweather"/>
                <a:cs typeface="Merriweather"/>
                <a:sym typeface="Merriweather"/>
              </a:rPr>
              <a:t> </a:t>
            </a:r>
            <a:r>
              <a:rPr lang="en-GB" u="sng">
                <a:solidFill>
                  <a:schemeClr val="hlink"/>
                </a:solidFill>
                <a:latin typeface="Merriweather"/>
                <a:ea typeface="Merriweather"/>
                <a:cs typeface="Merriweather"/>
                <a:sym typeface="Merriweather"/>
                <a:hlinkClick r:id="rId8"/>
              </a:rPr>
              <a:t>https://www.sciencedirect.com/science/article/pii/S0376042102000106</a:t>
            </a:r>
            <a:endParaRPr>
              <a:latin typeface="Merriweather"/>
              <a:ea typeface="Merriweather"/>
              <a:cs typeface="Merriweather"/>
              <a:sym typeface="Merriweath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30000" y="1318650"/>
            <a:ext cx="3300900" cy="1381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2500">
                <a:latin typeface="Merriweather"/>
                <a:ea typeface="Merriweather"/>
                <a:cs typeface="Merriweather"/>
                <a:sym typeface="Merriweather"/>
              </a:rPr>
              <a:t>Why boundary layer separation matters?</a:t>
            </a:r>
            <a:endParaRPr sz="2500">
              <a:latin typeface="Merriweather"/>
              <a:ea typeface="Merriweather"/>
              <a:cs typeface="Merriweather"/>
              <a:sym typeface="Merriweather"/>
            </a:endParaRPr>
          </a:p>
          <a:p>
            <a:pPr indent="0" lvl="0" marL="0" rtl="0" algn="l">
              <a:spcBef>
                <a:spcPts val="0"/>
              </a:spcBef>
              <a:spcAft>
                <a:spcPts val="0"/>
              </a:spcAft>
              <a:buNone/>
            </a:pPr>
            <a:r>
              <a:t/>
            </a:r>
            <a:endParaRPr/>
          </a:p>
        </p:txBody>
      </p:sp>
      <p:sp>
        <p:nvSpPr>
          <p:cNvPr id="106" name="Google Shape;106;p16"/>
          <p:cNvSpPr txBox="1"/>
          <p:nvPr>
            <p:ph idx="1" type="body"/>
          </p:nvPr>
        </p:nvSpPr>
        <p:spPr>
          <a:xfrm>
            <a:off x="721225" y="2781725"/>
            <a:ext cx="3300900" cy="15975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1200"/>
              </a:spcAft>
              <a:buNone/>
            </a:pPr>
            <a:r>
              <a:rPr lang="en-GB" sz="1800">
                <a:latin typeface="Merriweather"/>
                <a:ea typeface="Merriweather"/>
                <a:cs typeface="Merriweather"/>
                <a:sym typeface="Merriweather"/>
              </a:rPr>
              <a:t>Boundary layer separation reduces lift, increases drag, and causes flow instability, leading to poor aerodynamic performance, stall, and reduced control in aircraft.</a:t>
            </a:r>
            <a:endParaRPr/>
          </a:p>
        </p:txBody>
      </p:sp>
      <p:pic>
        <p:nvPicPr>
          <p:cNvPr id="107" name="Google Shape;107;p16" title="main-qimg-9f8eeba7fce5bb683bc56bdc000e9443-pjlq.jpeg"/>
          <p:cNvPicPr preferRelativeResize="0"/>
          <p:nvPr/>
        </p:nvPicPr>
        <p:blipFill>
          <a:blip r:embed="rId3">
            <a:alphaModFix/>
          </a:blip>
          <a:stretch>
            <a:fillRect/>
          </a:stretch>
        </p:blipFill>
        <p:spPr>
          <a:xfrm>
            <a:off x="4022125" y="1748688"/>
            <a:ext cx="4743450" cy="2085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latin typeface="Merriweather"/>
                <a:ea typeface="Merriweather"/>
                <a:cs typeface="Merriweather"/>
                <a:sym typeface="Merriweather"/>
              </a:rPr>
              <a:t>How Separation Happens ?</a:t>
            </a:r>
            <a:endParaRPr sz="2500">
              <a:latin typeface="Merriweather"/>
              <a:ea typeface="Merriweather"/>
              <a:cs typeface="Merriweather"/>
              <a:sym typeface="Merriweather"/>
            </a:endParaRPr>
          </a:p>
        </p:txBody>
      </p:sp>
      <p:sp>
        <p:nvSpPr>
          <p:cNvPr id="113" name="Google Shape;113;p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GB" sz="1800">
                <a:latin typeface="Merriweather"/>
                <a:ea typeface="Merriweather"/>
                <a:cs typeface="Merriweather"/>
                <a:sym typeface="Merriweather"/>
              </a:rPr>
              <a:t>Boundary layer separation happens when an </a:t>
            </a:r>
            <a:r>
              <a:rPr b="1" lang="en-GB" sz="1800">
                <a:latin typeface="Merriweather"/>
                <a:ea typeface="Merriweather"/>
                <a:cs typeface="Merriweather"/>
                <a:sym typeface="Merriweather"/>
              </a:rPr>
              <a:t>adverse pressure gradient</a:t>
            </a:r>
            <a:r>
              <a:rPr lang="en-GB" sz="1800">
                <a:latin typeface="Merriweather"/>
                <a:ea typeface="Merriweather"/>
                <a:cs typeface="Merriweather"/>
                <a:sym typeface="Merriweather"/>
              </a:rPr>
              <a:t> reduces momentum in the boundary layer halting its growth and causing the flow to detach.</a:t>
            </a:r>
            <a:endParaRPr sz="1800">
              <a:latin typeface="Merriweather"/>
              <a:ea typeface="Merriweather"/>
              <a:cs typeface="Merriweather"/>
              <a:sym typeface="Merriweather"/>
            </a:endParaRPr>
          </a:p>
          <a:p>
            <a:pPr indent="0" lvl="0" marL="0" rtl="0" algn="l">
              <a:spcBef>
                <a:spcPts val="1200"/>
              </a:spcBef>
              <a:spcAft>
                <a:spcPts val="1200"/>
              </a:spcAft>
              <a:buNone/>
            </a:pPr>
            <a:r>
              <a:t/>
            </a:r>
            <a:endParaRPr sz="1800">
              <a:latin typeface="Merriweather"/>
              <a:ea typeface="Merriweather"/>
              <a:cs typeface="Merriweather"/>
              <a:sym typeface="Merriweath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latin typeface="Merriweather"/>
                <a:ea typeface="Merriweather"/>
                <a:cs typeface="Merriweather"/>
                <a:sym typeface="Merriweather"/>
              </a:rPr>
              <a:t>Introduction:</a:t>
            </a:r>
            <a:endParaRPr sz="2500">
              <a:latin typeface="Merriweather"/>
              <a:ea typeface="Merriweather"/>
              <a:cs typeface="Merriweather"/>
              <a:sym typeface="Merriweather"/>
            </a:endParaRPr>
          </a:p>
        </p:txBody>
      </p:sp>
      <p:sp>
        <p:nvSpPr>
          <p:cNvPr id="119" name="Google Shape;119;p1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GB" sz="1800">
                <a:latin typeface="Merriweather"/>
                <a:ea typeface="Merriweather"/>
                <a:cs typeface="Merriweather"/>
                <a:sym typeface="Merriweather"/>
              </a:rPr>
              <a:t>Boundary layer separation reduces lift and increases drag. To counter this,</a:t>
            </a:r>
            <a:r>
              <a:rPr b="1" lang="en-GB" sz="1800">
                <a:latin typeface="Merriweather"/>
                <a:ea typeface="Merriweather"/>
                <a:cs typeface="Merriweather"/>
                <a:sym typeface="Merriweather"/>
              </a:rPr>
              <a:t> passive and active flow control methods like vortex generators, suction, blowing, and plasma actuators</a:t>
            </a:r>
            <a:r>
              <a:rPr lang="en-GB" sz="1800">
                <a:latin typeface="Merriweather"/>
                <a:ea typeface="Merriweather"/>
                <a:cs typeface="Merriweather"/>
                <a:sym typeface="Merriweather"/>
              </a:rPr>
              <a:t> etc. are used to maintain a thin, attached boundary layer.</a:t>
            </a:r>
            <a:endParaRPr sz="1800">
              <a:latin typeface="Merriweather"/>
              <a:ea typeface="Merriweather"/>
              <a:cs typeface="Merriweather"/>
              <a:sym typeface="Merriweather"/>
            </a:endParaRPr>
          </a:p>
          <a:p>
            <a:pPr indent="0" lvl="0" marL="0" rtl="0" algn="l">
              <a:spcBef>
                <a:spcPts val="1200"/>
              </a:spcBef>
              <a:spcAft>
                <a:spcPts val="1200"/>
              </a:spcAft>
              <a:buNone/>
            </a:pPr>
            <a:r>
              <a:t/>
            </a:r>
            <a:endParaRPr sz="1800">
              <a:latin typeface="Merriweather"/>
              <a:ea typeface="Merriweather"/>
              <a:cs typeface="Merriweather"/>
              <a:sym typeface="Merriweath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19" title="WhatsApp Image 2025-04-22 at 12.22.17.jpeg"/>
          <p:cNvPicPr preferRelativeResize="0"/>
          <p:nvPr/>
        </p:nvPicPr>
        <p:blipFill>
          <a:blip r:embed="rId3">
            <a:alphaModFix/>
          </a:blip>
          <a:stretch>
            <a:fillRect/>
          </a:stretch>
        </p:blipFill>
        <p:spPr>
          <a:xfrm>
            <a:off x="1714500" y="438150"/>
            <a:ext cx="5715000" cy="4267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540"/>
              <a:t>Active Method:</a:t>
            </a:r>
            <a:endParaRPr sz="2540"/>
          </a:p>
        </p:txBody>
      </p:sp>
      <p:sp>
        <p:nvSpPr>
          <p:cNvPr id="130" name="Google Shape;130;p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GB" sz="1500">
                <a:latin typeface="Merriweather"/>
                <a:ea typeface="Merriweather"/>
                <a:cs typeface="Merriweather"/>
                <a:sym typeface="Merriweather"/>
              </a:rPr>
              <a:t>Active methods of boundary layer control involve </a:t>
            </a:r>
            <a:r>
              <a:rPr b="1" lang="en-GB" sz="1500">
                <a:latin typeface="Merriweather"/>
                <a:ea typeface="Merriweather"/>
                <a:cs typeface="Merriweather"/>
                <a:sym typeface="Merriweather"/>
              </a:rPr>
              <a:t>energy input</a:t>
            </a:r>
            <a:r>
              <a:rPr lang="en-GB" sz="1500">
                <a:latin typeface="Merriweather"/>
                <a:ea typeface="Merriweather"/>
                <a:cs typeface="Merriweather"/>
                <a:sym typeface="Merriweather"/>
              </a:rPr>
              <a:t> through techniques like heating walls, surface element movement, oscillatory blowing, plasma actuators, and synthetic jets to prevent separation.</a:t>
            </a:r>
            <a:endParaRPr sz="1500">
              <a:latin typeface="Merriweather"/>
              <a:ea typeface="Merriweather"/>
              <a:cs typeface="Merriweather"/>
              <a:sym typeface="Merriweather"/>
            </a:endParaRPr>
          </a:p>
          <a:p>
            <a:pPr indent="0" lvl="0" marL="0" rtl="0" algn="l">
              <a:spcBef>
                <a:spcPts val="1200"/>
              </a:spcBef>
              <a:spcAft>
                <a:spcPts val="1200"/>
              </a:spcAft>
              <a:buNone/>
            </a:pPr>
            <a:r>
              <a:t/>
            </a:r>
            <a:endParaRPr sz="1500">
              <a:latin typeface="Merriweather"/>
              <a:ea typeface="Merriweather"/>
              <a:cs typeface="Merriweather"/>
              <a:sym typeface="Merriweath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540">
                <a:latin typeface="Merriweather"/>
                <a:ea typeface="Merriweather"/>
                <a:cs typeface="Merriweather"/>
                <a:sym typeface="Merriweather"/>
              </a:rPr>
              <a:t>Passive Method:</a:t>
            </a:r>
            <a:endParaRPr sz="2540">
              <a:latin typeface="Merriweather"/>
              <a:ea typeface="Merriweather"/>
              <a:cs typeface="Merriweather"/>
              <a:sym typeface="Merriweather"/>
            </a:endParaRPr>
          </a:p>
        </p:txBody>
      </p:sp>
      <p:sp>
        <p:nvSpPr>
          <p:cNvPr id="136" name="Google Shape;136;p2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GB" sz="1500">
                <a:latin typeface="Merriweather"/>
                <a:ea typeface="Merriweather"/>
                <a:cs typeface="Merriweather"/>
                <a:sym typeface="Merriweather"/>
              </a:rPr>
              <a:t>Passive methods of boundary layer control include techniques like vortex generators, distributed roughness, streamlining, and uniform blowing and suction, which do </a:t>
            </a:r>
            <a:r>
              <a:rPr b="1" lang="en-GB" sz="1500">
                <a:latin typeface="Merriweather"/>
                <a:ea typeface="Merriweather"/>
                <a:cs typeface="Merriweather"/>
                <a:sym typeface="Merriweather"/>
              </a:rPr>
              <a:t>not require active energy</a:t>
            </a:r>
            <a:r>
              <a:rPr lang="en-GB" sz="1500">
                <a:latin typeface="Merriweather"/>
                <a:ea typeface="Merriweather"/>
                <a:cs typeface="Merriweather"/>
                <a:sym typeface="Merriweather"/>
              </a:rPr>
              <a:t> input or controllers.</a:t>
            </a:r>
            <a:endParaRPr sz="1500">
              <a:latin typeface="Merriweather"/>
              <a:ea typeface="Merriweather"/>
              <a:cs typeface="Merriweather"/>
              <a:sym typeface="Merriweather"/>
            </a:endParaRPr>
          </a:p>
          <a:p>
            <a:pPr indent="0" lvl="0" marL="0" rtl="0" algn="l">
              <a:spcBef>
                <a:spcPts val="1200"/>
              </a:spcBef>
              <a:spcAft>
                <a:spcPts val="1200"/>
              </a:spcAft>
              <a:buNone/>
            </a:pPr>
            <a:r>
              <a:t/>
            </a:r>
            <a:endParaRPr sz="1500">
              <a:latin typeface="Merriweather"/>
              <a:ea typeface="Merriweather"/>
              <a:cs typeface="Merriweather"/>
              <a:sym typeface="Merriweathe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